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4" r:id="rId2"/>
    <p:sldMasterId id="2147483667" r:id="rId3"/>
    <p:sldMasterId id="2147483670" r:id="rId4"/>
    <p:sldMasterId id="2147483673" r:id="rId5"/>
  </p:sldMasterIdLst>
  <p:sldIdLst>
    <p:sldId id="256" r:id="rId6"/>
    <p:sldId id="462" r:id="rId7"/>
    <p:sldId id="726" r:id="rId8"/>
    <p:sldId id="777" r:id="rId9"/>
    <p:sldId id="730" r:id="rId10"/>
    <p:sldId id="589" r:id="rId11"/>
    <p:sldId id="735" r:id="rId12"/>
    <p:sldId id="736" r:id="rId13"/>
    <p:sldId id="635" r:id="rId14"/>
    <p:sldId id="740" r:id="rId15"/>
    <p:sldId id="711" r:id="rId16"/>
    <p:sldId id="743" r:id="rId17"/>
    <p:sldId id="746" r:id="rId18"/>
    <p:sldId id="697" r:id="rId19"/>
    <p:sldId id="747" r:id="rId20"/>
    <p:sldId id="749" r:id="rId21"/>
    <p:sldId id="765" r:id="rId22"/>
    <p:sldId id="766" r:id="rId23"/>
    <p:sldId id="680" r:id="rId24"/>
    <p:sldId id="681" r:id="rId25"/>
    <p:sldId id="682" r:id="rId26"/>
    <p:sldId id="684" r:id="rId27"/>
    <p:sldId id="686" r:id="rId28"/>
    <p:sldId id="671" r:id="rId29"/>
    <p:sldId id="753" r:id="rId30"/>
    <p:sldId id="639" r:id="rId31"/>
    <p:sldId id="754" r:id="rId32"/>
    <p:sldId id="757" r:id="rId33"/>
    <p:sldId id="758" r:id="rId34"/>
    <p:sldId id="263" r:id="rId35"/>
  </p:sldIdLst>
  <p:sldSz cx="9144000" cy="6858000" type="screen4x3"/>
  <p:notesSz cx="6858000" cy="9296400"/>
  <p:embeddedFontLst>
    <p:embeddedFont>
      <p:font typeface="Calibri" panose="020F0502020204030204" pitchFamily="34" charset="0"/>
      <p:regular r:id="rId36"/>
      <p:bold r:id="rId37"/>
      <p:italic r:id="rId38"/>
      <p:boldItalic r:id="rId39"/>
    </p:embeddedFont>
    <p:embeddedFont>
      <p:font typeface="Tahoma" panose="020B0604030504040204" pitchFamily="34" charset="0"/>
      <p:regular r:id="rId4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Ebersole" initials="BE" lastIdx="1" clrIdx="0">
    <p:extLst>
      <p:ext uri="{19B8F6BF-5375-455C-9EA6-DF929625EA0E}">
        <p15:presenceInfo xmlns:p15="http://schemas.microsoft.com/office/powerpoint/2012/main" userId="S::brad@pos.org::42569b3b-cffb-4e45-a410-9c53b06758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F"/>
    <a:srgbClr val="FFFF99"/>
    <a:srgbClr val="4F81BD"/>
    <a:srgbClr val="C0504D"/>
    <a:srgbClr val="00B0F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660"/>
  </p:normalViewPr>
  <p:slideViewPr>
    <p:cSldViewPr snapToGrid="0">
      <p:cViewPr varScale="1">
        <p:scale>
          <a:sx n="131" d="100"/>
          <a:sy n="131" d="100"/>
        </p:scale>
        <p:origin x="966" y="84"/>
      </p:cViewPr>
      <p:guideLst/>
    </p:cSldViewPr>
  </p:slideViewPr>
  <p:notesTextViewPr>
    <p:cViewPr>
      <p:scale>
        <a:sx n="1" d="1"/>
        <a:sy n="1" d="1"/>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8386274314141417E-2"/>
          <c:w val="1"/>
          <c:h val="0.6060324063435798"/>
        </c:manualLayout>
      </c:layout>
      <c:barChart>
        <c:barDir val="col"/>
        <c:grouping val="clustered"/>
        <c:varyColors val="0"/>
        <c:ser>
          <c:idx val="0"/>
          <c:order val="0"/>
          <c:tx>
            <c:strRef>
              <c:f>Sheet1!$B$1</c:f>
              <c:strCache>
                <c:ptCount val="1"/>
                <c:pt idx="0">
                  <c:v>Yes </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25+</c:v>
                </c:pt>
                <c:pt idx="1">
                  <c:v>65+</c:v>
                </c:pt>
                <c:pt idx="2">
                  <c:v>Patients</c:v>
                </c:pt>
                <c:pt idx="3">
                  <c:v>Caregivers</c:v>
                </c:pt>
              </c:strCache>
            </c:strRef>
          </c:cat>
          <c:val>
            <c:numRef>
              <c:f>Sheet1!$B$2:$B$5</c:f>
              <c:numCache>
                <c:formatCode>0%</c:formatCode>
                <c:ptCount val="4"/>
                <c:pt idx="0">
                  <c:v>0.13</c:v>
                </c:pt>
                <c:pt idx="1">
                  <c:v>0.13</c:v>
                </c:pt>
                <c:pt idx="2">
                  <c:v>0.12</c:v>
                </c:pt>
                <c:pt idx="3">
                  <c:v>0.25</c:v>
                </c:pt>
              </c:numCache>
            </c:numRef>
          </c:val>
          <c:extLst>
            <c:ext xmlns:c16="http://schemas.microsoft.com/office/drawing/2014/chart" uri="{C3380CC4-5D6E-409C-BE32-E72D297353CC}">
              <c16:uniqueId val="{00000000-E2AE-47F1-A154-9B35E0F4AFC3}"/>
            </c:ext>
          </c:extLst>
        </c:ser>
        <c:ser>
          <c:idx val="1"/>
          <c:order val="1"/>
          <c:tx>
            <c:strRef>
              <c:f>Sheet1!$C$1</c:f>
              <c:strCache>
                <c:ptCount val="1"/>
                <c:pt idx="0">
                  <c:v>No</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25+</c:v>
                </c:pt>
                <c:pt idx="1">
                  <c:v>65+</c:v>
                </c:pt>
                <c:pt idx="2">
                  <c:v>Patients</c:v>
                </c:pt>
                <c:pt idx="3">
                  <c:v>Caregivers</c:v>
                </c:pt>
              </c:strCache>
            </c:strRef>
          </c:cat>
          <c:val>
            <c:numRef>
              <c:f>Sheet1!$C$2:$C$5</c:f>
              <c:numCache>
                <c:formatCode>0%</c:formatCode>
                <c:ptCount val="4"/>
                <c:pt idx="0">
                  <c:v>0.85</c:v>
                </c:pt>
                <c:pt idx="1">
                  <c:v>0.85</c:v>
                </c:pt>
                <c:pt idx="2">
                  <c:v>0.88</c:v>
                </c:pt>
                <c:pt idx="3">
                  <c:v>0.75</c:v>
                </c:pt>
              </c:numCache>
            </c:numRef>
          </c:val>
          <c:extLst>
            <c:ext xmlns:c16="http://schemas.microsoft.com/office/drawing/2014/chart" uri="{C3380CC4-5D6E-409C-BE32-E72D297353CC}">
              <c16:uniqueId val="{00000001-E2AE-47F1-A154-9B35E0F4AFC3}"/>
            </c:ext>
          </c:extLst>
        </c:ser>
        <c:dLbls>
          <c:showLegendKey val="0"/>
          <c:showVal val="0"/>
          <c:showCatName val="0"/>
          <c:showSerName val="0"/>
          <c:showPercent val="0"/>
          <c:showBubbleSize val="0"/>
        </c:dLbls>
        <c:gapWidth val="169"/>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2572943568579466E-2"/>
          <c:w val="1"/>
          <c:h val="0.61184573708914169"/>
        </c:manualLayout>
      </c:layout>
      <c:barChart>
        <c:barDir val="col"/>
        <c:grouping val="clustered"/>
        <c:varyColors val="0"/>
        <c:ser>
          <c:idx val="0"/>
          <c:order val="0"/>
          <c:tx>
            <c:strRef>
              <c:f>Sheet1!$B$1</c:f>
              <c:strCache>
                <c:ptCount val="1"/>
                <c:pt idx="0">
                  <c:v>Yes </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25+</c:v>
                </c:pt>
                <c:pt idx="1">
                  <c:v>65+</c:v>
                </c:pt>
                <c:pt idx="2">
                  <c:v>Patients</c:v>
                </c:pt>
                <c:pt idx="3">
                  <c:v>Caregivers</c:v>
                </c:pt>
              </c:strCache>
            </c:strRef>
          </c:cat>
          <c:val>
            <c:numRef>
              <c:f>Sheet1!$B$2:$B$5</c:f>
              <c:numCache>
                <c:formatCode>0%</c:formatCode>
                <c:ptCount val="4"/>
                <c:pt idx="0">
                  <c:v>0.37</c:v>
                </c:pt>
                <c:pt idx="1">
                  <c:v>0.37</c:v>
                </c:pt>
                <c:pt idx="2">
                  <c:v>0.38</c:v>
                </c:pt>
                <c:pt idx="3">
                  <c:v>0.44</c:v>
                </c:pt>
              </c:numCache>
            </c:numRef>
          </c:val>
          <c:extLst>
            <c:ext xmlns:c16="http://schemas.microsoft.com/office/drawing/2014/chart" uri="{C3380CC4-5D6E-409C-BE32-E72D297353CC}">
              <c16:uniqueId val="{00000000-008F-4BD9-83F7-DB4456CF389B}"/>
            </c:ext>
          </c:extLst>
        </c:ser>
        <c:ser>
          <c:idx val="1"/>
          <c:order val="1"/>
          <c:tx>
            <c:strRef>
              <c:f>Sheet1!$C$1</c:f>
              <c:strCache>
                <c:ptCount val="1"/>
                <c:pt idx="0">
                  <c:v>No</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25+</c:v>
                </c:pt>
                <c:pt idx="1">
                  <c:v>65+</c:v>
                </c:pt>
                <c:pt idx="2">
                  <c:v>Patients</c:v>
                </c:pt>
                <c:pt idx="3">
                  <c:v>Caregivers</c:v>
                </c:pt>
              </c:strCache>
            </c:strRef>
          </c:cat>
          <c:val>
            <c:numRef>
              <c:f>Sheet1!$C$2:$C$5</c:f>
              <c:numCache>
                <c:formatCode>0%</c:formatCode>
                <c:ptCount val="4"/>
                <c:pt idx="0">
                  <c:v>0.6</c:v>
                </c:pt>
                <c:pt idx="1">
                  <c:v>0.56000000000000005</c:v>
                </c:pt>
                <c:pt idx="2">
                  <c:v>0.52</c:v>
                </c:pt>
                <c:pt idx="3">
                  <c:v>0.56000000000000005</c:v>
                </c:pt>
              </c:numCache>
            </c:numRef>
          </c:val>
          <c:extLst>
            <c:ext xmlns:c16="http://schemas.microsoft.com/office/drawing/2014/chart" uri="{C3380CC4-5D6E-409C-BE32-E72D297353CC}">
              <c16:uniqueId val="{00000001-008F-4BD9-83F7-DB4456CF389B}"/>
            </c:ext>
          </c:extLst>
        </c:ser>
        <c:dLbls>
          <c:showLegendKey val="0"/>
          <c:showVal val="0"/>
          <c:showCatName val="0"/>
          <c:showSerName val="0"/>
          <c:showPercent val="0"/>
          <c:showBubbleSize val="0"/>
        </c:dLbls>
        <c:gapWidth val="169"/>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legend>
      <c:legendPos val="b"/>
      <c:layout>
        <c:manualLayout>
          <c:xMode val="edge"/>
          <c:yMode val="edge"/>
          <c:x val="0.12997313359281232"/>
          <c:y val="0.90174584215229614"/>
          <c:w val="0.68957986132270688"/>
          <c:h val="7.22301489577384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93258737394668"/>
          <c:y val="0.19659014340590714"/>
          <c:w val="0.7069065708891652"/>
          <c:h val="0.75268116844745503"/>
        </c:manualLayout>
      </c:layout>
      <c:pieChart>
        <c:varyColors val="1"/>
        <c:ser>
          <c:idx val="0"/>
          <c:order val="0"/>
          <c:tx>
            <c:strRef>
              <c:f>Sheet1!$B$1</c:f>
              <c:strCache>
                <c:ptCount val="1"/>
                <c:pt idx="0">
                  <c:v>Column2</c:v>
                </c:pt>
              </c:strCache>
            </c:strRef>
          </c:tx>
          <c:spPr>
            <a:solidFill>
              <a:srgbClr val="0038A9"/>
            </a:solidFill>
            <a:scene3d>
              <a:camera prst="orthographicFront"/>
              <a:lightRig rig="threePt" dir="t"/>
            </a:scene3d>
            <a:sp3d/>
          </c:spPr>
          <c:dPt>
            <c:idx val="0"/>
            <c:bubble3D val="0"/>
            <c:spPr>
              <a:solidFill>
                <a:schemeClr val="tx2"/>
              </a:solidFill>
              <a:scene3d>
                <a:camera prst="orthographicFront"/>
                <a:lightRig rig="threePt" dir="t"/>
              </a:scene3d>
              <a:sp3d/>
            </c:spPr>
            <c:extLst>
              <c:ext xmlns:c16="http://schemas.microsoft.com/office/drawing/2014/chart" uri="{C3380CC4-5D6E-409C-BE32-E72D297353CC}">
                <c16:uniqueId val="{00000001-87D6-4149-A702-D6C5EA00CBC0}"/>
              </c:ext>
            </c:extLst>
          </c:dPt>
          <c:dPt>
            <c:idx val="1"/>
            <c:bubble3D val="0"/>
            <c:spPr>
              <a:solidFill>
                <a:schemeClr val="accent1"/>
              </a:solidFill>
              <a:scene3d>
                <a:camera prst="orthographicFront"/>
                <a:lightRig rig="threePt" dir="t"/>
              </a:scene3d>
              <a:sp3d/>
            </c:spPr>
            <c:extLst>
              <c:ext xmlns:c16="http://schemas.microsoft.com/office/drawing/2014/chart" uri="{C3380CC4-5D6E-409C-BE32-E72D297353CC}">
                <c16:uniqueId val="{00000003-87D6-4149-A702-D6C5EA00CBC0}"/>
              </c:ext>
            </c:extLst>
          </c:dPt>
          <c:dPt>
            <c:idx val="2"/>
            <c:bubble3D val="0"/>
            <c:spPr>
              <a:solidFill>
                <a:schemeClr val="accent2"/>
              </a:solidFill>
              <a:scene3d>
                <a:camera prst="orthographicFront"/>
                <a:lightRig rig="threePt" dir="t"/>
              </a:scene3d>
              <a:sp3d/>
            </c:spPr>
            <c:extLst>
              <c:ext xmlns:c16="http://schemas.microsoft.com/office/drawing/2014/chart" uri="{C3380CC4-5D6E-409C-BE32-E72D297353CC}">
                <c16:uniqueId val="{00000005-87D6-4149-A702-D6C5EA00CBC0}"/>
              </c:ext>
            </c:extLst>
          </c:dPt>
          <c:dPt>
            <c:idx val="3"/>
            <c:bubble3D val="0"/>
            <c:spPr>
              <a:solidFill>
                <a:schemeClr val="accent2">
                  <a:lumMod val="75000"/>
                </a:schemeClr>
              </a:solidFill>
              <a:scene3d>
                <a:camera prst="orthographicFront"/>
                <a:lightRig rig="threePt" dir="t"/>
              </a:scene3d>
              <a:sp3d/>
            </c:spPr>
            <c:extLst>
              <c:ext xmlns:c16="http://schemas.microsoft.com/office/drawing/2014/chart" uri="{C3380CC4-5D6E-409C-BE32-E72D297353CC}">
                <c16:uniqueId val="{00000007-87D6-4149-A702-D6C5EA00CBC0}"/>
              </c:ext>
            </c:extLst>
          </c:dPt>
          <c:dLbls>
            <c:dLbl>
              <c:idx val="0"/>
              <c:layout>
                <c:manualLayout>
                  <c:x val="-0.16074296633973373"/>
                  <c:y val="0.22121302978338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87D6-4149-A702-D6C5EA00CBC0}"/>
                </c:ext>
              </c:extLst>
            </c:dLbl>
            <c:dLbl>
              <c:idx val="2"/>
              <c:layout>
                <c:manualLayout>
                  <c:x val="0.19065939126030296"/>
                  <c:y val="9.904863737800587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3457590827462358"/>
                      <c:h val="0.21852980173121631"/>
                    </c:manualLayout>
                  </c15:layout>
                </c:ext>
                <c:ext xmlns:c16="http://schemas.microsoft.com/office/drawing/2014/chart" uri="{C3380CC4-5D6E-409C-BE32-E72D297353CC}">
                  <c16:uniqueId val="{00000005-87D6-4149-A702-D6C5EA00CBC0}"/>
                </c:ext>
              </c:extLst>
            </c:dLbl>
            <c:dLbl>
              <c:idx val="3"/>
              <c:layout/>
              <c:spPr>
                <a:noFill/>
                <a:ln>
                  <a:noFill/>
                </a:ln>
                <a:effectLst/>
              </c:spPr>
              <c:txPr>
                <a:bodyPr wrap="square" lIns="38100" tIns="19050" rIns="38100" bIns="19050" anchor="ctr" anchorCtr="0">
                  <a:spAutoFit/>
                </a:bodyPr>
                <a:lstStyle/>
                <a:p>
                  <a:pPr algn="ctr" rtl="0">
                    <a:defRPr lang="en-US" sz="1200" b="1"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87D6-4149-A702-D6C5EA00CBC0}"/>
                </c:ext>
              </c:extLst>
            </c:dLbl>
            <c:spPr>
              <a:noFill/>
              <a:ln>
                <a:noFill/>
              </a:ln>
              <a:effectLst/>
            </c:spPr>
            <c:txPr>
              <a:bodyPr wrap="square" lIns="38100" tIns="19050" rIns="38100" bIns="19050" anchor="ctr" anchorCtr="0">
                <a:spAutoFit/>
              </a:bodyPr>
              <a:lstStyle/>
              <a:p>
                <a:pPr algn="ctr" rtl="0">
                  <a:defRPr lang="en-US" sz="18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Sheet1!$A$2:$A$5</c:f>
              <c:strCache>
                <c:ptCount val="4"/>
                <c:pt idx="0">
                  <c:v>Nearly Always</c:v>
                </c:pt>
                <c:pt idx="1">
                  <c:v>Often</c:v>
                </c:pt>
                <c:pt idx="2">
                  <c:v>Sometimes</c:v>
                </c:pt>
                <c:pt idx="3">
                  <c:v>Never</c:v>
                </c:pt>
              </c:strCache>
            </c:strRef>
          </c:cat>
          <c:val>
            <c:numRef>
              <c:f>Sheet1!$B$2:$B$5</c:f>
              <c:numCache>
                <c:formatCode>0%</c:formatCode>
                <c:ptCount val="4"/>
                <c:pt idx="0">
                  <c:v>0.16</c:v>
                </c:pt>
                <c:pt idx="1">
                  <c:v>0.46</c:v>
                </c:pt>
                <c:pt idx="2">
                  <c:v>0.37</c:v>
                </c:pt>
                <c:pt idx="3">
                  <c:v>0.01</c:v>
                </c:pt>
              </c:numCache>
            </c:numRef>
          </c:val>
          <c:extLst>
            <c:ext xmlns:c16="http://schemas.microsoft.com/office/drawing/2014/chart" uri="{C3380CC4-5D6E-409C-BE32-E72D297353CC}">
              <c16:uniqueId val="{00000008-87D6-4149-A702-D6C5EA00CBC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93258737394668"/>
          <c:y val="0.19659014340590714"/>
          <c:w val="0.7069065708891652"/>
          <c:h val="0.75268116844745503"/>
        </c:manualLayout>
      </c:layout>
      <c:pieChart>
        <c:varyColors val="1"/>
        <c:ser>
          <c:idx val="0"/>
          <c:order val="0"/>
          <c:tx>
            <c:strRef>
              <c:f>Sheet1!$B$1</c:f>
              <c:strCache>
                <c:ptCount val="1"/>
                <c:pt idx="0">
                  <c:v>Column2</c:v>
                </c:pt>
              </c:strCache>
            </c:strRef>
          </c:tx>
          <c:spPr>
            <a:solidFill>
              <a:srgbClr val="0038A9"/>
            </a:solidFill>
            <a:scene3d>
              <a:camera prst="orthographicFront"/>
              <a:lightRig rig="threePt" dir="t"/>
            </a:scene3d>
            <a:sp3d/>
          </c:spPr>
          <c:dPt>
            <c:idx val="0"/>
            <c:bubble3D val="0"/>
            <c:spPr>
              <a:solidFill>
                <a:schemeClr val="tx2"/>
              </a:solidFill>
              <a:scene3d>
                <a:camera prst="orthographicFront"/>
                <a:lightRig rig="threePt" dir="t"/>
              </a:scene3d>
              <a:sp3d/>
            </c:spPr>
            <c:extLst>
              <c:ext xmlns:c16="http://schemas.microsoft.com/office/drawing/2014/chart" uri="{C3380CC4-5D6E-409C-BE32-E72D297353CC}">
                <c16:uniqueId val="{00000000-5E59-4037-9087-A51C4C613A94}"/>
              </c:ext>
            </c:extLst>
          </c:dPt>
          <c:dPt>
            <c:idx val="1"/>
            <c:bubble3D val="0"/>
            <c:spPr>
              <a:solidFill>
                <a:schemeClr val="accent1"/>
              </a:solidFill>
              <a:scene3d>
                <a:camera prst="orthographicFront"/>
                <a:lightRig rig="threePt" dir="t"/>
              </a:scene3d>
              <a:sp3d/>
            </c:spPr>
            <c:extLst>
              <c:ext xmlns:c16="http://schemas.microsoft.com/office/drawing/2014/chart" uri="{C3380CC4-5D6E-409C-BE32-E72D297353CC}">
                <c16:uniqueId val="{00000001-5E59-4037-9087-A51C4C613A94}"/>
              </c:ext>
            </c:extLst>
          </c:dPt>
          <c:dPt>
            <c:idx val="2"/>
            <c:bubble3D val="0"/>
            <c:spPr>
              <a:solidFill>
                <a:schemeClr val="accent2"/>
              </a:solidFill>
              <a:scene3d>
                <a:camera prst="orthographicFront"/>
                <a:lightRig rig="threePt" dir="t"/>
              </a:scene3d>
              <a:sp3d/>
            </c:spPr>
            <c:extLst>
              <c:ext xmlns:c16="http://schemas.microsoft.com/office/drawing/2014/chart" uri="{C3380CC4-5D6E-409C-BE32-E72D297353CC}">
                <c16:uniqueId val="{00000002-5E59-4037-9087-A51C4C613A94}"/>
              </c:ext>
            </c:extLst>
          </c:dPt>
          <c:dPt>
            <c:idx val="3"/>
            <c:bubble3D val="0"/>
            <c:spPr>
              <a:solidFill>
                <a:schemeClr val="accent2">
                  <a:lumMod val="75000"/>
                </a:schemeClr>
              </a:solidFill>
              <a:scene3d>
                <a:camera prst="orthographicFront"/>
                <a:lightRig rig="threePt" dir="t"/>
              </a:scene3d>
              <a:sp3d/>
            </c:spPr>
            <c:extLst>
              <c:ext xmlns:c16="http://schemas.microsoft.com/office/drawing/2014/chart" uri="{C3380CC4-5D6E-409C-BE32-E72D297353CC}">
                <c16:uniqueId val="{00000003-5E59-4037-9087-A51C4C613A94}"/>
              </c:ext>
            </c:extLst>
          </c:dPt>
          <c:dLbls>
            <c:dLbl>
              <c:idx val="0"/>
              <c:layout>
                <c:manualLayout>
                  <c:x val="-0.21337454528710226"/>
                  <c:y val="0.23072465881087661"/>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5E59-4037-9087-A51C4C613A94}"/>
                </c:ext>
              </c:extLst>
            </c:dLbl>
            <c:dLbl>
              <c:idx val="2"/>
              <c:layout>
                <c:manualLayout>
                  <c:x val="0.23744301699129711"/>
                  <c:y val="0.2544052448270843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024842289450662"/>
                      <c:h val="0.21852980173121631"/>
                    </c:manualLayout>
                  </c15:layout>
                </c:ext>
                <c:ext xmlns:c16="http://schemas.microsoft.com/office/drawing/2014/chart" uri="{C3380CC4-5D6E-409C-BE32-E72D297353CC}">
                  <c16:uniqueId val="{00000002-5E59-4037-9087-A51C4C613A94}"/>
                </c:ext>
              </c:extLst>
            </c:dLbl>
            <c:dLbl>
              <c:idx val="3"/>
              <c:layout>
                <c:manualLayout>
                  <c:x val="1.8970161624533723E-2"/>
                  <c:y val="2.0738097419552449E-2"/>
                </c:manualLayout>
              </c:layout>
              <c:spPr>
                <a:noFill/>
                <a:ln>
                  <a:noFill/>
                </a:ln>
                <a:effectLst/>
              </c:spPr>
              <c:txPr>
                <a:bodyPr wrap="square" lIns="38100" tIns="19050" rIns="38100" bIns="19050" anchor="ctr">
                  <a:spAutoFit/>
                </a:bodyPr>
                <a:lstStyle/>
                <a:p>
                  <a:pPr>
                    <a:defRPr sz="1200" b="1">
                      <a:solidFill>
                        <a:schemeClr val="tx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5E59-4037-9087-A51C4C613A94}"/>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Sheet1!$A$2:$A$5</c:f>
              <c:strCache>
                <c:ptCount val="4"/>
                <c:pt idx="0">
                  <c:v>Nearly Always</c:v>
                </c:pt>
                <c:pt idx="1">
                  <c:v>Often</c:v>
                </c:pt>
                <c:pt idx="2">
                  <c:v>Sometimes</c:v>
                </c:pt>
                <c:pt idx="3">
                  <c:v>Never</c:v>
                </c:pt>
              </c:strCache>
            </c:strRef>
          </c:cat>
          <c:val>
            <c:numRef>
              <c:f>Sheet1!$B$2:$B$5</c:f>
              <c:numCache>
                <c:formatCode>0%</c:formatCode>
                <c:ptCount val="4"/>
                <c:pt idx="0">
                  <c:v>0.28000000000000003</c:v>
                </c:pt>
                <c:pt idx="1">
                  <c:v>0.44</c:v>
                </c:pt>
                <c:pt idx="2">
                  <c:v>0.27</c:v>
                </c:pt>
                <c:pt idx="3">
                  <c:v>0.01</c:v>
                </c:pt>
              </c:numCache>
            </c:numRef>
          </c:val>
          <c:extLst>
            <c:ext xmlns:c16="http://schemas.microsoft.com/office/drawing/2014/chart" uri="{C3380CC4-5D6E-409C-BE32-E72D297353CC}">
              <c16:uniqueId val="{00000000-3266-4598-8D2E-E72ECD1CFF91}"/>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702634877102341"/>
          <c:w val="1"/>
          <c:h val="0.58037282113176958"/>
        </c:manualLayout>
      </c:layout>
      <c:barChart>
        <c:barDir val="col"/>
        <c:grouping val="clustered"/>
        <c:varyColors val="0"/>
        <c:ser>
          <c:idx val="0"/>
          <c:order val="0"/>
          <c:tx>
            <c:strRef>
              <c:f>Sheet1!$B$1</c:f>
              <c:strCache>
                <c:ptCount val="1"/>
                <c:pt idx="0">
                  <c:v>Total More Likely</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Physicians</c:v>
                </c:pt>
                <c:pt idx="1">
                  <c:v>Hospital-Based</c:v>
                </c:pt>
                <c:pt idx="2">
                  <c:v>Non-Hospital-Based</c:v>
                </c:pt>
              </c:strCache>
            </c:strRef>
          </c:cat>
          <c:val>
            <c:numRef>
              <c:f>Sheet1!$B$2:$B$4</c:f>
              <c:numCache>
                <c:formatCode>0%</c:formatCode>
                <c:ptCount val="3"/>
                <c:pt idx="0">
                  <c:v>0.64</c:v>
                </c:pt>
                <c:pt idx="1">
                  <c:v>0.61</c:v>
                </c:pt>
                <c:pt idx="2">
                  <c:v>0.69</c:v>
                </c:pt>
              </c:numCache>
            </c:numRef>
          </c:val>
          <c:extLst>
            <c:ext xmlns:c16="http://schemas.microsoft.com/office/drawing/2014/chart" uri="{C3380CC4-5D6E-409C-BE32-E72D297353CC}">
              <c16:uniqueId val="{00000000-6EF8-402E-B845-0FC372E242FB}"/>
            </c:ext>
          </c:extLst>
        </c:ser>
        <c:ser>
          <c:idx val="1"/>
          <c:order val="1"/>
          <c:tx>
            <c:strRef>
              <c:f>Sheet1!$C$1</c:f>
              <c:strCache>
                <c:ptCount val="1"/>
                <c:pt idx="0">
                  <c:v>Total Less Likely</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Physicians</c:v>
                </c:pt>
                <c:pt idx="1">
                  <c:v>Hospital-Based</c:v>
                </c:pt>
                <c:pt idx="2">
                  <c:v>Non-Hospital-Based</c:v>
                </c:pt>
              </c:strCache>
            </c:strRef>
          </c:cat>
          <c:val>
            <c:numRef>
              <c:f>Sheet1!$C$2:$C$4</c:f>
              <c:numCache>
                <c:formatCode>0%</c:formatCode>
                <c:ptCount val="3"/>
                <c:pt idx="0">
                  <c:v>0.02</c:v>
                </c:pt>
                <c:pt idx="1">
                  <c:v>0.01</c:v>
                </c:pt>
                <c:pt idx="2">
                  <c:v>0.04</c:v>
                </c:pt>
              </c:numCache>
            </c:numRef>
          </c:val>
          <c:extLst>
            <c:ext xmlns:c16="http://schemas.microsoft.com/office/drawing/2014/chart" uri="{C3380CC4-5D6E-409C-BE32-E72D297353CC}">
              <c16:uniqueId val="{00000001-6EF8-402E-B845-0FC372E242FB}"/>
            </c:ext>
          </c:extLst>
        </c:ser>
        <c:ser>
          <c:idx val="2"/>
          <c:order val="2"/>
          <c:tx>
            <c:strRef>
              <c:f>Sheet1!$D$1</c:f>
              <c:strCache>
                <c:ptCount val="1"/>
                <c:pt idx="0">
                  <c:v>No Difference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Physicians</c:v>
                </c:pt>
                <c:pt idx="1">
                  <c:v>Hospital-Based</c:v>
                </c:pt>
                <c:pt idx="2">
                  <c:v>Non-Hospital-Based</c:v>
                </c:pt>
              </c:strCache>
            </c:strRef>
          </c:cat>
          <c:val>
            <c:numRef>
              <c:f>Sheet1!$D$2:$D$4</c:f>
              <c:numCache>
                <c:formatCode>0%</c:formatCode>
                <c:ptCount val="3"/>
                <c:pt idx="0">
                  <c:v>0.34</c:v>
                </c:pt>
                <c:pt idx="1">
                  <c:v>0.37</c:v>
                </c:pt>
                <c:pt idx="2">
                  <c:v>0.28000000000000003</c:v>
                </c:pt>
              </c:numCache>
            </c:numRef>
          </c:val>
          <c:extLst>
            <c:ext xmlns:c16="http://schemas.microsoft.com/office/drawing/2014/chart" uri="{C3380CC4-5D6E-409C-BE32-E72D297353CC}">
              <c16:uniqueId val="{00000000-D7E2-4D6B-8C04-28B0E02BAE75}"/>
            </c:ext>
          </c:extLst>
        </c:ser>
        <c:dLbls>
          <c:showLegendKey val="0"/>
          <c:showVal val="0"/>
          <c:showCatName val="0"/>
          <c:showSerName val="0"/>
          <c:showPercent val="0"/>
          <c:showBubbleSize val="0"/>
        </c:dLbls>
        <c:gapWidth val="169"/>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scaling>
        <c:delete val="1"/>
        <c:axPos val="l"/>
        <c:numFmt formatCode="0%" sourceLinked="1"/>
        <c:majorTickMark val="none"/>
        <c:minorTickMark val="none"/>
        <c:tickLblPos val="nextTo"/>
        <c:crossAx val="669033688"/>
        <c:crosses val="autoZero"/>
        <c:crossBetween val="between"/>
      </c:valAx>
      <c:spPr>
        <a:noFill/>
        <a:ln>
          <a:noFill/>
        </a:ln>
        <a:effectLst/>
      </c:spPr>
    </c:plotArea>
    <c:legend>
      <c:legendPos val="b"/>
      <c:layout>
        <c:manualLayout>
          <c:xMode val="edge"/>
          <c:yMode val="edge"/>
          <c:x val="0.12997313359281232"/>
          <c:y val="0.87231435576033989"/>
          <c:w val="0.81303453886585897"/>
          <c:h val="7.426064529829630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7461834847270913E-2"/>
          <c:w val="1"/>
          <c:h val="0.66331512619470523"/>
        </c:manualLayout>
      </c:layout>
      <c:barChart>
        <c:barDir val="col"/>
        <c:grouping val="clustered"/>
        <c:varyColors val="0"/>
        <c:ser>
          <c:idx val="0"/>
          <c:order val="0"/>
          <c:tx>
            <c:strRef>
              <c:f>Sheet1!$B$1</c:f>
              <c:strCache>
                <c:ptCount val="1"/>
                <c:pt idx="0">
                  <c:v>Total Important</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Physicians</c:v>
                </c:pt>
                <c:pt idx="1">
                  <c:v>Hospital-Based</c:v>
                </c:pt>
                <c:pt idx="2">
                  <c:v>Non-Hospital-Based</c:v>
                </c:pt>
              </c:strCache>
            </c:strRef>
          </c:cat>
          <c:val>
            <c:numRef>
              <c:f>Sheet1!$B$2:$B$4</c:f>
              <c:numCache>
                <c:formatCode>0%</c:formatCode>
                <c:ptCount val="3"/>
                <c:pt idx="0">
                  <c:v>0.96</c:v>
                </c:pt>
                <c:pt idx="1">
                  <c:v>0.98</c:v>
                </c:pt>
                <c:pt idx="2">
                  <c:v>0.93</c:v>
                </c:pt>
              </c:numCache>
            </c:numRef>
          </c:val>
          <c:extLst>
            <c:ext xmlns:c16="http://schemas.microsoft.com/office/drawing/2014/chart" uri="{C3380CC4-5D6E-409C-BE32-E72D297353CC}">
              <c16:uniqueId val="{00000000-6EF8-402E-B845-0FC372E242FB}"/>
            </c:ext>
          </c:extLst>
        </c:ser>
        <c:ser>
          <c:idx val="1"/>
          <c:order val="1"/>
          <c:tx>
            <c:strRef>
              <c:f>Sheet1!$C$1</c:f>
              <c:strCache>
                <c:ptCount val="1"/>
                <c:pt idx="0">
                  <c:v>Total Not Important</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Physicians</c:v>
                </c:pt>
                <c:pt idx="1">
                  <c:v>Hospital-Based</c:v>
                </c:pt>
                <c:pt idx="2">
                  <c:v>Non-Hospital-Based</c:v>
                </c:pt>
              </c:strCache>
            </c:strRef>
          </c:cat>
          <c:val>
            <c:numRef>
              <c:f>Sheet1!$C$2:$C$4</c:f>
              <c:numCache>
                <c:formatCode>0%</c:formatCode>
                <c:ptCount val="3"/>
                <c:pt idx="0">
                  <c:v>0.04</c:v>
                </c:pt>
                <c:pt idx="1">
                  <c:v>0.02</c:v>
                </c:pt>
                <c:pt idx="2">
                  <c:v>7.0000000000000007E-2</c:v>
                </c:pt>
              </c:numCache>
            </c:numRef>
          </c:val>
          <c:extLst>
            <c:ext xmlns:c16="http://schemas.microsoft.com/office/drawing/2014/chart" uri="{C3380CC4-5D6E-409C-BE32-E72D297353CC}">
              <c16:uniqueId val="{00000001-6EF8-402E-B845-0FC372E242FB}"/>
            </c:ext>
          </c:extLst>
        </c:ser>
        <c:dLbls>
          <c:showLegendKey val="0"/>
          <c:showVal val="0"/>
          <c:showCatName val="0"/>
          <c:showSerName val="0"/>
          <c:showPercent val="0"/>
          <c:showBubbleSize val="0"/>
        </c:dLbls>
        <c:gapWidth val="169"/>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scaling>
        <c:delete val="1"/>
        <c:axPos val="l"/>
        <c:numFmt formatCode="0%" sourceLinked="1"/>
        <c:majorTickMark val="none"/>
        <c:minorTickMark val="none"/>
        <c:tickLblPos val="nextTo"/>
        <c:crossAx val="669033688"/>
        <c:crosses val="autoZero"/>
        <c:crossBetween val="between"/>
      </c:valAx>
      <c:spPr>
        <a:noFill/>
        <a:ln>
          <a:noFill/>
        </a:ln>
        <a:effectLst/>
      </c:spPr>
    </c:plotArea>
    <c:legend>
      <c:legendPos val="b"/>
      <c:layout>
        <c:manualLayout>
          <c:xMode val="edge"/>
          <c:yMode val="edge"/>
          <c:x val="0.12997313359281232"/>
          <c:y val="0.87231435576033989"/>
          <c:w val="0.68492457854580091"/>
          <c:h val="0.1276856442396600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956853358131054"/>
          <c:w val="1"/>
          <c:h val="0.61783063632148238"/>
        </c:manualLayout>
      </c:layout>
      <c:barChart>
        <c:barDir val="col"/>
        <c:grouping val="clustered"/>
        <c:varyColors val="0"/>
        <c:ser>
          <c:idx val="0"/>
          <c:order val="0"/>
          <c:tx>
            <c:strRef>
              <c:f>Sheet1!$B$1</c:f>
              <c:strCache>
                <c:ptCount val="1"/>
                <c:pt idx="0">
                  <c:v>Total More Likely</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Informed </c:v>
                </c:pt>
                <c:pt idx="1">
                  <c:v>Post Messaging</c:v>
                </c:pt>
              </c:strCache>
            </c:strRef>
          </c:cat>
          <c:val>
            <c:numRef>
              <c:f>Sheet1!$B$2:$B$3</c:f>
              <c:numCache>
                <c:formatCode>0%</c:formatCode>
                <c:ptCount val="2"/>
                <c:pt idx="0">
                  <c:v>0.64</c:v>
                </c:pt>
                <c:pt idx="1">
                  <c:v>0.74</c:v>
                </c:pt>
              </c:numCache>
            </c:numRef>
          </c:val>
          <c:extLst>
            <c:ext xmlns:c16="http://schemas.microsoft.com/office/drawing/2014/chart" uri="{C3380CC4-5D6E-409C-BE32-E72D297353CC}">
              <c16:uniqueId val="{00000000-6EF8-402E-B845-0FC372E242FB}"/>
            </c:ext>
          </c:extLst>
        </c:ser>
        <c:ser>
          <c:idx val="1"/>
          <c:order val="1"/>
          <c:tx>
            <c:strRef>
              <c:f>Sheet1!$C$1</c:f>
              <c:strCache>
                <c:ptCount val="1"/>
                <c:pt idx="0">
                  <c:v>Total Less Likely</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Informed </c:v>
                </c:pt>
                <c:pt idx="1">
                  <c:v>Post Messaging</c:v>
                </c:pt>
              </c:strCache>
            </c:strRef>
          </c:cat>
          <c:val>
            <c:numRef>
              <c:f>Sheet1!$C$2:$C$3</c:f>
              <c:numCache>
                <c:formatCode>0%</c:formatCode>
                <c:ptCount val="2"/>
                <c:pt idx="0">
                  <c:v>0.02</c:v>
                </c:pt>
                <c:pt idx="1">
                  <c:v>0.04</c:v>
                </c:pt>
              </c:numCache>
            </c:numRef>
          </c:val>
          <c:extLst>
            <c:ext xmlns:c16="http://schemas.microsoft.com/office/drawing/2014/chart" uri="{C3380CC4-5D6E-409C-BE32-E72D297353CC}">
              <c16:uniqueId val="{00000001-6EF8-402E-B845-0FC372E242FB}"/>
            </c:ext>
          </c:extLst>
        </c:ser>
        <c:ser>
          <c:idx val="2"/>
          <c:order val="2"/>
          <c:tx>
            <c:strRef>
              <c:f>Sheet1!$D$1</c:f>
              <c:strCache>
                <c:ptCount val="1"/>
                <c:pt idx="0">
                  <c:v>No Difference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3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Informed </c:v>
                </c:pt>
                <c:pt idx="1">
                  <c:v>Post Messaging</c:v>
                </c:pt>
              </c:strCache>
            </c:strRef>
          </c:cat>
          <c:val>
            <c:numRef>
              <c:f>Sheet1!$D$2:$D$3</c:f>
              <c:numCache>
                <c:formatCode>0%</c:formatCode>
                <c:ptCount val="2"/>
                <c:pt idx="0">
                  <c:v>0.34</c:v>
                </c:pt>
                <c:pt idx="1">
                  <c:v>0.22</c:v>
                </c:pt>
              </c:numCache>
            </c:numRef>
          </c:val>
          <c:extLst>
            <c:ext xmlns:c16="http://schemas.microsoft.com/office/drawing/2014/chart" uri="{C3380CC4-5D6E-409C-BE32-E72D297353CC}">
              <c16:uniqueId val="{00000000-CCD6-443E-8319-ACA19F379862}"/>
            </c:ext>
          </c:extLst>
        </c:ser>
        <c:dLbls>
          <c:showLegendKey val="0"/>
          <c:showVal val="0"/>
          <c:showCatName val="0"/>
          <c:showSerName val="0"/>
          <c:showPercent val="0"/>
          <c:showBubbleSize val="0"/>
        </c:dLbls>
        <c:gapWidth val="169"/>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scaling>
        <c:delete val="1"/>
        <c:axPos val="l"/>
        <c:numFmt formatCode="0%" sourceLinked="1"/>
        <c:majorTickMark val="none"/>
        <c:minorTickMark val="none"/>
        <c:tickLblPos val="nextTo"/>
        <c:crossAx val="669033688"/>
        <c:crosses val="autoZero"/>
        <c:crossBetween val="between"/>
      </c:valAx>
      <c:spPr>
        <a:noFill/>
        <a:ln>
          <a:noFill/>
        </a:ln>
        <a:effectLst/>
      </c:spPr>
    </c:plotArea>
    <c:legend>
      <c:legendPos val="b"/>
      <c:layout>
        <c:manualLayout>
          <c:xMode val="edge"/>
          <c:yMode val="edge"/>
          <c:x val="0.12997313359281232"/>
          <c:y val="0.87231435576033989"/>
          <c:w val="0.81303453886585897"/>
          <c:h val="7.426064529829630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Box 67"/>
          <p:cNvSpPr txBox="1">
            <a:spLocks noChangeArrowheads="1"/>
          </p:cNvSpPr>
          <p:nvPr userDrawn="1"/>
        </p:nvSpPr>
        <p:spPr bwMode="auto">
          <a:xfrm>
            <a:off x="-2650" y="3352800"/>
            <a:ext cx="9144000" cy="1123384"/>
          </a:xfrm>
          <a:prstGeom prst="rect">
            <a:avLst/>
          </a:prstGeom>
          <a:solidFill>
            <a:srgbClr val="FFFFFF">
              <a:alpha val="89804"/>
            </a:srgbClr>
          </a:solidFill>
          <a:ln w="57150">
            <a:noFill/>
            <a:miter lim="800000"/>
            <a:headEnd/>
            <a:tailEnd/>
          </a:ln>
        </p:spPr>
        <p:txBody>
          <a:bodyPr wrap="square">
            <a:spAutoFit/>
          </a:bodyPr>
          <a:lstStyle/>
          <a:p>
            <a:pPr algn="ctr" fontAlgn="base">
              <a:spcBef>
                <a:spcPts val="0"/>
              </a:spcBef>
              <a:spcAft>
                <a:spcPts val="0"/>
              </a:spcAft>
            </a:pPr>
            <a:r>
              <a:rPr lang="en-US" sz="4000" b="1" i="1" dirty="0">
                <a:solidFill>
                  <a:schemeClr val="tx1"/>
                </a:solidFill>
                <a:latin typeface="+mn-lt"/>
              </a:rPr>
              <a:t>Palliative Care Research: Key Findings</a:t>
            </a:r>
          </a:p>
          <a:p>
            <a:pPr algn="ctr" fontAlgn="base">
              <a:spcBef>
                <a:spcPts val="0"/>
              </a:spcBef>
              <a:spcAft>
                <a:spcPts val="0"/>
              </a:spcAft>
            </a:pPr>
            <a:r>
              <a:rPr lang="en-US" sz="2700" b="1" i="0" baseline="0" dirty="0">
                <a:solidFill>
                  <a:schemeClr val="tx1"/>
                </a:solidFill>
                <a:latin typeface="+mn-lt"/>
              </a:rPr>
              <a:t>August 8</a:t>
            </a:r>
            <a:r>
              <a:rPr lang="en-US" sz="2700" b="1" i="0" baseline="30000" dirty="0">
                <a:solidFill>
                  <a:schemeClr val="tx1"/>
                </a:solidFill>
                <a:latin typeface="+mn-lt"/>
              </a:rPr>
              <a:t>th</a:t>
            </a:r>
            <a:r>
              <a:rPr lang="en-US" sz="2700" b="1" i="0" baseline="0" dirty="0">
                <a:solidFill>
                  <a:schemeClr val="tx1"/>
                </a:solidFill>
                <a:latin typeface="+mn-lt"/>
              </a:rPr>
              <a:t>, 2019</a:t>
            </a:r>
          </a:p>
        </p:txBody>
      </p:sp>
      <p:pic>
        <p:nvPicPr>
          <p:cNvPr id="3"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353" r="7386"/>
          <a:stretch/>
        </p:blipFill>
        <p:spPr bwMode="auto">
          <a:xfrm>
            <a:off x="0" y="5638800"/>
            <a:ext cx="471424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E6FE7428-B214-4E06-BC22-4CE12E7826E2}"/>
              </a:ext>
            </a:extLst>
          </p:cNvPr>
          <p:cNvSpPr/>
          <p:nvPr userDrawn="1"/>
        </p:nvSpPr>
        <p:spPr>
          <a:xfrm>
            <a:off x="5257800" y="5968860"/>
            <a:ext cx="3886200" cy="461665"/>
          </a:xfrm>
          <a:prstGeom prst="rect">
            <a:avLst/>
          </a:prstGeom>
        </p:spPr>
        <p:txBody>
          <a:bodyPr wrap="square">
            <a:spAutoFit/>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2400" b="1" i="0" dirty="0">
                <a:solidFill>
                  <a:schemeClr val="tx1"/>
                </a:solidFill>
                <a:latin typeface="+mn-lt"/>
              </a:rPr>
              <a:t>Elizabeth Harrington, </a:t>
            </a:r>
            <a:r>
              <a:rPr lang="en-US" sz="2400" b="0" i="0" dirty="0">
                <a:solidFill>
                  <a:schemeClr val="tx1"/>
                </a:solidFill>
                <a:latin typeface="+mn-lt"/>
              </a:rPr>
              <a:t>Partner</a:t>
            </a:r>
            <a:endParaRPr lang="en-US" sz="2400" b="0" i="0" baseline="0" dirty="0">
              <a:solidFill>
                <a:schemeClr val="tx1"/>
              </a:solidFill>
              <a:latin typeface="+mn-lt"/>
            </a:endParaRPr>
          </a:p>
        </p:txBody>
      </p:sp>
    </p:spTree>
    <p:extLst>
      <p:ext uri="{BB962C8B-B14F-4D97-AF65-F5344CB8AC3E}">
        <p14:creationId xmlns:p14="http://schemas.microsoft.com/office/powerpoint/2010/main" val="357259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143000"/>
          </a:xfrm>
          <a:prstGeom prst="roundRect">
            <a:avLst/>
          </a:prstGeom>
          <a:noFill/>
          <a:ln w="38100">
            <a:noFill/>
          </a:ln>
          <a:effectLst/>
        </p:spPr>
        <p:txBody>
          <a:bodyPr anchor="ctr"/>
          <a:lstStyle>
            <a:lvl1pPr>
              <a:defRPr b="1"/>
            </a:lvl1pPr>
          </a:lstStyle>
          <a:p>
            <a:r>
              <a:rPr lang="en-US" dirty="0"/>
              <a:t>Click to edit Master title style</a:t>
            </a:r>
          </a:p>
        </p:txBody>
      </p:sp>
      <p:sp>
        <p:nvSpPr>
          <p:cNvPr id="10" name="Text Placeholder 9"/>
          <p:cNvSpPr>
            <a:spLocks noGrp="1"/>
          </p:cNvSpPr>
          <p:nvPr>
            <p:ph type="body" sz="quarter" idx="13"/>
          </p:nvPr>
        </p:nvSpPr>
        <p:spPr>
          <a:xfrm>
            <a:off x="304800" y="1524000"/>
            <a:ext cx="8610600" cy="4648200"/>
          </a:xfrm>
          <a:prstGeom prst="rect">
            <a:avLst/>
          </a:prstGeom>
        </p:spPr>
        <p:txBody>
          <a:bodyPr/>
          <a:lstStyle>
            <a:lvl1pPr marL="342900" indent="-342900">
              <a:buClrTx/>
              <a:buFont typeface="Arial" panose="020B0604020202020204" pitchFamily="34" charset="0"/>
              <a:buChar char="•"/>
              <a:defRPr/>
            </a:lvl1pPr>
            <a:lvl2pPr marL="742950" indent="-285750">
              <a:buClrTx/>
              <a:buFont typeface="Arial" panose="020B0604020202020204" pitchFamily="34" charset="0"/>
              <a:buChar char="•"/>
              <a:defRPr/>
            </a:lvl2pPr>
            <a:lvl3pPr marL="1143000" indent="-228600">
              <a:buClrTx/>
              <a:buFont typeface="Arial" panose="020B0604020202020204" pitchFamily="34" charset="0"/>
              <a:buChar char="•"/>
              <a:defRPr/>
            </a:lvl3pPr>
            <a:lvl4pPr marL="1600200" indent="-228600">
              <a:buClrTx/>
              <a:buFont typeface="Arial" panose="020B0604020202020204" pitchFamily="34" charset="0"/>
              <a:buChar char="•"/>
              <a:defRPr/>
            </a:lvl4pPr>
            <a:lvl5pPr marL="2057400" indent="-228600">
              <a:buClrTx/>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075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42751" y="5334000"/>
            <a:ext cx="5416549" cy="10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5BFED11C-2AA1-4C0F-9722-9BE120B2CB75}"/>
              </a:ext>
            </a:extLst>
          </p:cNvPr>
          <p:cNvSpPr txBox="1"/>
          <p:nvPr userDrawn="1"/>
        </p:nvSpPr>
        <p:spPr>
          <a:xfrm>
            <a:off x="0" y="4039103"/>
            <a:ext cx="9144000" cy="1200329"/>
          </a:xfrm>
          <a:prstGeom prst="rect">
            <a:avLst/>
          </a:prstGeom>
          <a:noFill/>
        </p:spPr>
        <p:txBody>
          <a:bodyPr wrap="square" rtlCol="0">
            <a:spAutoFit/>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2400" b="1" i="1" dirty="0">
                <a:solidFill>
                  <a:schemeClr val="tx1"/>
                </a:solidFill>
              </a:rPr>
              <a:t>Elizabeth</a:t>
            </a:r>
            <a:r>
              <a:rPr lang="en-US" sz="2400" b="1" i="1" baseline="0" dirty="0">
                <a:solidFill>
                  <a:schemeClr val="tx1"/>
                </a:solidFill>
              </a:rPr>
              <a:t> Harrington, Partner</a:t>
            </a:r>
            <a:endParaRPr lang="en-US" sz="2400" b="1" i="1" dirty="0">
              <a:solidFill>
                <a:schemeClr val="tx1"/>
              </a:solidFill>
            </a:endParaRPr>
          </a:p>
          <a:p>
            <a:pPr marL="0" marR="0" indent="0" algn="ctr" defTabSz="914400" rtl="0" eaLnBrk="1" fontAlgn="base" latinLnBrk="0" hangingPunct="1">
              <a:lnSpc>
                <a:spcPct val="100000"/>
              </a:lnSpc>
              <a:spcBef>
                <a:spcPts val="0"/>
              </a:spcBef>
              <a:spcAft>
                <a:spcPts val="0"/>
              </a:spcAft>
              <a:buClrTx/>
              <a:buSzTx/>
              <a:buFontTx/>
              <a:buNone/>
              <a:tabLst/>
              <a:defRPr/>
            </a:pPr>
            <a:r>
              <a:rPr lang="en-US" sz="2400" b="1" i="0" dirty="0">
                <a:solidFill>
                  <a:schemeClr val="tx1"/>
                </a:solidFill>
                <a:latin typeface="+mn-lt"/>
              </a:rPr>
              <a:t>elizabeth@pos.org</a:t>
            </a:r>
            <a:r>
              <a:rPr lang="en-US" sz="2400" b="1" i="0" baseline="0" dirty="0">
                <a:solidFill>
                  <a:schemeClr val="tx1"/>
                </a:solidFill>
                <a:latin typeface="+mn-lt"/>
              </a:rPr>
              <a:t> </a:t>
            </a:r>
          </a:p>
          <a:p>
            <a:pPr marL="0" marR="0" indent="0" algn="ctr" defTabSz="914400" rtl="0" eaLnBrk="1" fontAlgn="base" latinLnBrk="0" hangingPunct="1">
              <a:lnSpc>
                <a:spcPct val="100000"/>
              </a:lnSpc>
              <a:spcBef>
                <a:spcPts val="0"/>
              </a:spcBef>
              <a:spcAft>
                <a:spcPts val="0"/>
              </a:spcAft>
              <a:buClrTx/>
              <a:buSzTx/>
              <a:buFontTx/>
              <a:buNone/>
              <a:tabLst/>
              <a:defRPr/>
            </a:pPr>
            <a:r>
              <a:rPr lang="en-US" sz="2400" b="1" i="0" baseline="0" dirty="0">
                <a:solidFill>
                  <a:schemeClr val="tx1"/>
                </a:solidFill>
                <a:latin typeface="+mn-lt"/>
              </a:rPr>
              <a:t>202.497.8257</a:t>
            </a:r>
          </a:p>
        </p:txBody>
      </p:sp>
    </p:spTree>
    <p:extLst>
      <p:ext uri="{BB962C8B-B14F-4D97-AF65-F5344CB8AC3E}">
        <p14:creationId xmlns:p14="http://schemas.microsoft.com/office/powerpoint/2010/main" val="184068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930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781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143000"/>
          </a:xfrm>
          <a:prstGeom prst="roundRect">
            <a:avLst/>
          </a:prstGeom>
          <a:noFill/>
          <a:ln w="38100">
            <a:noFill/>
          </a:ln>
          <a:effectLst/>
        </p:spPr>
        <p:txBody>
          <a:bodyPr anchor="ctr"/>
          <a:lstStyle>
            <a:lvl1pPr>
              <a:defRPr b="1"/>
            </a:lvl1pPr>
          </a:lstStyle>
          <a:p>
            <a:r>
              <a:rPr lang="en-US" dirty="0"/>
              <a:t>Click to edit Master title style</a:t>
            </a:r>
          </a:p>
        </p:txBody>
      </p:sp>
      <p:sp>
        <p:nvSpPr>
          <p:cNvPr id="10" name="Text Placeholder 9"/>
          <p:cNvSpPr>
            <a:spLocks noGrp="1"/>
          </p:cNvSpPr>
          <p:nvPr>
            <p:ph type="body" sz="quarter" idx="13"/>
          </p:nvPr>
        </p:nvSpPr>
        <p:spPr>
          <a:xfrm>
            <a:off x="304800" y="1524000"/>
            <a:ext cx="8610600" cy="4648200"/>
          </a:xfrm>
          <a:prstGeom prst="rect">
            <a:avLst/>
          </a:prstGeom>
        </p:spPr>
        <p:txBody>
          <a:bodyPr/>
          <a:lstStyle>
            <a:lvl1pPr marL="342900" indent="-342900">
              <a:buClrTx/>
              <a:buFont typeface="Arial" panose="020B0604020202020204" pitchFamily="34" charset="0"/>
              <a:buChar char="•"/>
              <a:defRPr/>
            </a:lvl1pPr>
            <a:lvl2pPr marL="742950" indent="-285750">
              <a:buClrTx/>
              <a:buFont typeface="Arial" panose="020B0604020202020204" pitchFamily="34" charset="0"/>
              <a:buChar char="•"/>
              <a:defRPr/>
            </a:lvl2pPr>
            <a:lvl3pPr marL="1143000" indent="-228600">
              <a:buClrTx/>
              <a:buFont typeface="Arial" panose="020B0604020202020204" pitchFamily="34" charset="0"/>
              <a:buChar char="•"/>
              <a:defRPr/>
            </a:lvl3pPr>
            <a:lvl4pPr marL="1600200" indent="-228600">
              <a:buClrTx/>
              <a:buFont typeface="Arial" panose="020B0604020202020204" pitchFamily="34" charset="0"/>
              <a:buChar char="•"/>
              <a:defRPr/>
            </a:lvl4pPr>
            <a:lvl5pPr marL="2057400" indent="-228600">
              <a:buClrTx/>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844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3016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2137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143000"/>
          </a:xfrm>
          <a:prstGeom prst="roundRect">
            <a:avLst/>
          </a:prstGeom>
          <a:noFill/>
          <a:ln w="38100">
            <a:noFill/>
          </a:ln>
          <a:effectLst/>
        </p:spPr>
        <p:txBody>
          <a:bodyPr anchor="ctr"/>
          <a:lstStyle>
            <a:lvl1pPr>
              <a:defRPr b="1"/>
            </a:lvl1pPr>
          </a:lstStyle>
          <a:p>
            <a:r>
              <a:rPr lang="en-US" dirty="0"/>
              <a:t>Click to edit Master title style</a:t>
            </a:r>
          </a:p>
        </p:txBody>
      </p:sp>
      <p:sp>
        <p:nvSpPr>
          <p:cNvPr id="10" name="Text Placeholder 9"/>
          <p:cNvSpPr>
            <a:spLocks noGrp="1"/>
          </p:cNvSpPr>
          <p:nvPr>
            <p:ph type="body" sz="quarter" idx="13"/>
          </p:nvPr>
        </p:nvSpPr>
        <p:spPr>
          <a:xfrm>
            <a:off x="304800" y="1524000"/>
            <a:ext cx="8610600" cy="4648200"/>
          </a:xfrm>
          <a:prstGeom prst="rect">
            <a:avLst/>
          </a:prstGeom>
        </p:spPr>
        <p:txBody>
          <a:bodyPr/>
          <a:lstStyle>
            <a:lvl1pPr marL="342900" indent="-342900">
              <a:buClrTx/>
              <a:buFont typeface="Arial" panose="020B0604020202020204" pitchFamily="34" charset="0"/>
              <a:buChar char="•"/>
              <a:defRPr/>
            </a:lvl1pPr>
            <a:lvl2pPr marL="742950" indent="-285750">
              <a:buClrTx/>
              <a:buFont typeface="Arial" panose="020B0604020202020204" pitchFamily="34" charset="0"/>
              <a:buChar char="•"/>
              <a:defRPr/>
            </a:lvl2pPr>
            <a:lvl3pPr marL="1143000" indent="-228600">
              <a:buClrTx/>
              <a:buFont typeface="Arial" panose="020B0604020202020204" pitchFamily="34" charset="0"/>
              <a:buChar char="•"/>
              <a:defRPr/>
            </a:lvl3pPr>
            <a:lvl4pPr marL="1600200" indent="-228600">
              <a:buClrTx/>
              <a:buFont typeface="Arial" panose="020B0604020202020204" pitchFamily="34" charset="0"/>
              <a:buChar char="•"/>
              <a:defRPr/>
            </a:lvl4pPr>
            <a:lvl5pPr marL="2057400" indent="-228600">
              <a:buClrTx/>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808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2965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tif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tif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Rectangle 14"/>
          <p:cNvSpPr/>
          <p:nvPr/>
        </p:nvSpPr>
        <p:spPr>
          <a:xfrm>
            <a:off x="0" y="6477000"/>
            <a:ext cx="9144000" cy="381000"/>
          </a:xfrm>
          <a:prstGeom prst="rect">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758"/>
            <a:ext cx="9144000" cy="381000"/>
          </a:xfrm>
          <a:prstGeom prst="rect">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APC logo">
            <a:extLst>
              <a:ext uri="{FF2B5EF4-FFF2-40B4-BE49-F238E27FC236}">
                <a16:creationId xmlns:a16="http://schemas.microsoft.com/office/drawing/2014/main" id="{793458C6-E7FA-4FA7-A36A-B9F917F80AC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33600" y="609600"/>
            <a:ext cx="5029200" cy="264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96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8" name="TextBox 7"/>
          <p:cNvSpPr txBox="1"/>
          <p:nvPr/>
        </p:nvSpPr>
        <p:spPr>
          <a:xfrm>
            <a:off x="7083970" y="6488668"/>
            <a:ext cx="2057400" cy="369332"/>
          </a:xfrm>
          <a:prstGeom prst="rect">
            <a:avLst/>
          </a:prstGeom>
          <a:noFill/>
        </p:spPr>
        <p:txBody>
          <a:bodyPr wrap="square" rtlCol="0">
            <a:spAutoFit/>
          </a:bodyPr>
          <a:lstStyle/>
          <a:p>
            <a:pPr algn="r"/>
            <a:fld id="{CDAC1B46-1FF9-4D4D-8C1F-A00E42E42A03}" type="slidenum">
              <a:rPr lang="en-US" b="1" smtClean="0">
                <a:solidFill>
                  <a:schemeClr val="bg1"/>
                </a:solidFill>
              </a:rPr>
              <a:pPr algn="r"/>
              <a:t>‹#›</a:t>
            </a:fld>
            <a:endParaRPr lang="en-US" b="1" dirty="0">
              <a:solidFill>
                <a:schemeClr val="bg1"/>
              </a:solidFill>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9982" t="28513" r="73787" b="32635"/>
          <a:stretch/>
        </p:blipFill>
        <p:spPr>
          <a:xfrm>
            <a:off x="47402" y="6532382"/>
            <a:ext cx="583714" cy="304102"/>
          </a:xfrm>
          <a:prstGeom prst="roundRect">
            <a:avLst/>
          </a:prstGeom>
          <a:noFill/>
          <a:ln>
            <a:noFill/>
          </a:ln>
        </p:spPr>
      </p:pic>
      <p:sp>
        <p:nvSpPr>
          <p:cNvPr id="11" name="TextBox 10"/>
          <p:cNvSpPr txBox="1"/>
          <p:nvPr/>
        </p:nvSpPr>
        <p:spPr>
          <a:xfrm>
            <a:off x="723900" y="6477000"/>
            <a:ext cx="7696200" cy="369332"/>
          </a:xfrm>
          <a:prstGeom prst="rect">
            <a:avLst/>
          </a:prstGeom>
          <a:noFill/>
        </p:spPr>
        <p:txBody>
          <a:bodyPr wrap="square" rtlCol="0">
            <a:spAutoFit/>
          </a:bodyPr>
          <a:lstStyle/>
          <a:p>
            <a:pPr algn="ctr"/>
            <a:r>
              <a:rPr lang="en-US" b="1" baseline="0" dirty="0">
                <a:solidFill>
                  <a:schemeClr val="bg1"/>
                </a:solidFill>
              </a:rPr>
              <a:t>CAPC Quantitative Research Key Findings </a:t>
            </a:r>
            <a:r>
              <a:rPr lang="en-US" dirty="0">
                <a:solidFill>
                  <a:schemeClr val="bg1"/>
                </a:solidFill>
              </a:rPr>
              <a:t>– August 8, </a:t>
            </a:r>
            <a:r>
              <a:rPr lang="en-US" baseline="0" dirty="0">
                <a:solidFill>
                  <a:schemeClr val="bg1"/>
                </a:solidFill>
              </a:rPr>
              <a:t>2019</a:t>
            </a:r>
            <a:endParaRPr lang="en-US" dirty="0">
              <a:solidFill>
                <a:schemeClr val="bg1"/>
              </a:solidFill>
            </a:endParaRPr>
          </a:p>
        </p:txBody>
      </p:sp>
      <p:sp>
        <p:nvSpPr>
          <p:cNvPr id="7" name="Rounded Rectangle 6"/>
          <p:cNvSpPr/>
          <p:nvPr/>
        </p:nvSpPr>
        <p:spPr>
          <a:xfrm>
            <a:off x="45720" y="149769"/>
            <a:ext cx="9052560" cy="6309360"/>
          </a:xfrm>
          <a:prstGeom prst="roundRect">
            <a:avLst>
              <a:gd name="adj" fmla="val 4484"/>
            </a:avLst>
          </a:prstGeom>
          <a:solidFill>
            <a:schemeClr val="accent1">
              <a:lumMod val="20000"/>
              <a:lumOff val="80000"/>
            </a:schemeClr>
          </a:solidFill>
          <a:ln w="19050" cmpd="dbl">
            <a:solidFill>
              <a:srgbClr val="7B8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5543495"/>
      </p:ext>
    </p:extLst>
  </p:cSld>
  <p:clrMap bg1="lt1" tx1="dk1" bg2="lt2" tx2="dk2" accent1="accent1" accent2="accent2" accent3="accent3" accent4="accent4" accent5="accent5" accent6="accent6" hlink="hlink" folHlink="folHlink"/>
  <p:sldLayoutIdLst>
    <p:sldLayoutId id="2147483665" r:id="rId1"/>
    <p:sldLayoutId id="214748367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8" name="TextBox 7"/>
          <p:cNvSpPr txBox="1"/>
          <p:nvPr/>
        </p:nvSpPr>
        <p:spPr>
          <a:xfrm>
            <a:off x="7083970" y="6488668"/>
            <a:ext cx="2057400" cy="369332"/>
          </a:xfrm>
          <a:prstGeom prst="rect">
            <a:avLst/>
          </a:prstGeom>
          <a:noFill/>
        </p:spPr>
        <p:txBody>
          <a:bodyPr wrap="square" rtlCol="0">
            <a:spAutoFit/>
          </a:bodyPr>
          <a:lstStyle/>
          <a:p>
            <a:pPr algn="r"/>
            <a:fld id="{CDAC1B46-1FF9-4D4D-8C1F-A00E42E42A03}" type="slidenum">
              <a:rPr lang="en-US" b="1" smtClean="0">
                <a:solidFill>
                  <a:schemeClr val="bg1"/>
                </a:solidFill>
              </a:rPr>
              <a:pPr algn="r"/>
              <a:t>‹#›</a:t>
            </a:fld>
            <a:endParaRPr lang="en-US" b="1" dirty="0">
              <a:solidFill>
                <a:schemeClr val="bg1"/>
              </a:solidFill>
            </a:endParaRP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9982" t="28513" r="73787" b="32635"/>
          <a:stretch/>
        </p:blipFill>
        <p:spPr>
          <a:xfrm>
            <a:off x="47402" y="6532382"/>
            <a:ext cx="583714" cy="304102"/>
          </a:xfrm>
          <a:prstGeom prst="roundRect">
            <a:avLst/>
          </a:prstGeom>
          <a:noFill/>
          <a:ln>
            <a:noFill/>
          </a:ln>
        </p:spPr>
      </p:pic>
      <p:sp>
        <p:nvSpPr>
          <p:cNvPr id="11" name="TextBox 10"/>
          <p:cNvSpPr txBox="1"/>
          <p:nvPr/>
        </p:nvSpPr>
        <p:spPr>
          <a:xfrm>
            <a:off x="723900" y="6477000"/>
            <a:ext cx="7696200" cy="369332"/>
          </a:xfrm>
          <a:prstGeom prst="rect">
            <a:avLst/>
          </a:prstGeom>
          <a:noFill/>
        </p:spPr>
        <p:txBody>
          <a:bodyPr wrap="square" rtlCol="0">
            <a:spAutoFit/>
          </a:bodyPr>
          <a:lstStyle/>
          <a:p>
            <a:pPr algn="ctr"/>
            <a:r>
              <a:rPr lang="en-US" b="1" baseline="0" dirty="0">
                <a:solidFill>
                  <a:schemeClr val="bg1"/>
                </a:solidFill>
              </a:rPr>
              <a:t>CAPC Quantitative Research Key Findings </a:t>
            </a:r>
            <a:r>
              <a:rPr lang="en-US" dirty="0">
                <a:solidFill>
                  <a:schemeClr val="bg1"/>
                </a:solidFill>
              </a:rPr>
              <a:t>– August 8, </a:t>
            </a:r>
            <a:r>
              <a:rPr lang="en-US" baseline="0" dirty="0">
                <a:solidFill>
                  <a:schemeClr val="bg1"/>
                </a:solidFill>
              </a:rPr>
              <a:t>2019</a:t>
            </a:r>
            <a:endParaRPr lang="en-US" dirty="0">
              <a:solidFill>
                <a:schemeClr val="bg1"/>
              </a:solidFill>
            </a:endParaRPr>
          </a:p>
        </p:txBody>
      </p:sp>
      <p:sp>
        <p:nvSpPr>
          <p:cNvPr id="7" name="Rounded Rectangle 6"/>
          <p:cNvSpPr/>
          <p:nvPr/>
        </p:nvSpPr>
        <p:spPr>
          <a:xfrm>
            <a:off x="45720" y="149769"/>
            <a:ext cx="9052560" cy="6309360"/>
          </a:xfrm>
          <a:prstGeom prst="roundRect">
            <a:avLst>
              <a:gd name="adj" fmla="val 4484"/>
            </a:avLst>
          </a:prstGeom>
          <a:solidFill>
            <a:schemeClr val="accent1">
              <a:lumMod val="20000"/>
              <a:lumOff val="80000"/>
            </a:schemeClr>
          </a:solidFill>
          <a:ln w="19050" cmpd="dbl">
            <a:solidFill>
              <a:srgbClr val="7B8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78936196"/>
      </p:ext>
    </p:extLst>
  </p:cSld>
  <p:clrMap bg1="lt1" tx1="dk1" bg2="lt2" tx2="dk2" accent1="accent1" accent2="accent2" accent3="accent3" accent4="accent4" accent5="accent5" accent6="accent6" hlink="hlink" folHlink="folHlink"/>
  <p:sldLayoutIdLst>
    <p:sldLayoutId id="21474836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8" name="TextBox 7"/>
          <p:cNvSpPr txBox="1"/>
          <p:nvPr/>
        </p:nvSpPr>
        <p:spPr>
          <a:xfrm>
            <a:off x="7083970" y="6488668"/>
            <a:ext cx="2057400" cy="369332"/>
          </a:xfrm>
          <a:prstGeom prst="rect">
            <a:avLst/>
          </a:prstGeom>
          <a:noFill/>
        </p:spPr>
        <p:txBody>
          <a:bodyPr wrap="square" rtlCol="0">
            <a:spAutoFit/>
          </a:bodyPr>
          <a:lstStyle/>
          <a:p>
            <a:pPr algn="r"/>
            <a:fld id="{CDAC1B46-1FF9-4D4D-8C1F-A00E42E42A03}" type="slidenum">
              <a:rPr lang="en-US" b="1" smtClean="0">
                <a:solidFill>
                  <a:schemeClr val="bg1"/>
                </a:solidFill>
              </a:rPr>
              <a:pPr algn="r"/>
              <a:t>‹#›</a:t>
            </a:fld>
            <a:endParaRPr lang="en-US" b="1" dirty="0">
              <a:solidFill>
                <a:schemeClr val="bg1"/>
              </a:solidFill>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9982" t="28513" r="73787" b="32635"/>
          <a:stretch/>
        </p:blipFill>
        <p:spPr>
          <a:xfrm>
            <a:off x="47402" y="6532382"/>
            <a:ext cx="583714" cy="304102"/>
          </a:xfrm>
          <a:prstGeom prst="roundRect">
            <a:avLst/>
          </a:prstGeom>
          <a:noFill/>
          <a:ln>
            <a:noFill/>
          </a:ln>
        </p:spPr>
      </p:pic>
      <p:sp>
        <p:nvSpPr>
          <p:cNvPr id="11" name="TextBox 10"/>
          <p:cNvSpPr txBox="1"/>
          <p:nvPr/>
        </p:nvSpPr>
        <p:spPr>
          <a:xfrm>
            <a:off x="723900" y="6477000"/>
            <a:ext cx="7696200" cy="369332"/>
          </a:xfrm>
          <a:prstGeom prst="rect">
            <a:avLst/>
          </a:prstGeom>
          <a:noFill/>
        </p:spPr>
        <p:txBody>
          <a:bodyPr wrap="square" rtlCol="0">
            <a:spAutoFit/>
          </a:bodyPr>
          <a:lstStyle/>
          <a:p>
            <a:pPr algn="ctr"/>
            <a:r>
              <a:rPr lang="en-US" b="1" baseline="0" dirty="0">
                <a:solidFill>
                  <a:schemeClr val="bg1"/>
                </a:solidFill>
              </a:rPr>
              <a:t>CAPC Quantitative Research Key Findings </a:t>
            </a:r>
            <a:r>
              <a:rPr lang="en-US" dirty="0">
                <a:solidFill>
                  <a:schemeClr val="bg1"/>
                </a:solidFill>
              </a:rPr>
              <a:t>– August 8, 2019</a:t>
            </a:r>
          </a:p>
        </p:txBody>
      </p:sp>
      <p:sp>
        <p:nvSpPr>
          <p:cNvPr id="7" name="Rounded Rectangle 6"/>
          <p:cNvSpPr/>
          <p:nvPr/>
        </p:nvSpPr>
        <p:spPr>
          <a:xfrm>
            <a:off x="45720" y="149769"/>
            <a:ext cx="9052560" cy="6309360"/>
          </a:xfrm>
          <a:prstGeom prst="roundRect">
            <a:avLst>
              <a:gd name="adj" fmla="val 4484"/>
            </a:avLst>
          </a:prstGeom>
          <a:solidFill>
            <a:schemeClr val="accent1">
              <a:lumMod val="20000"/>
              <a:lumOff val="80000"/>
            </a:schemeClr>
          </a:solidFill>
          <a:ln w="19050" cmpd="dbl">
            <a:solidFill>
              <a:srgbClr val="7B8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41376927"/>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8" name="TextBox 7"/>
          <p:cNvSpPr txBox="1"/>
          <p:nvPr/>
        </p:nvSpPr>
        <p:spPr>
          <a:xfrm>
            <a:off x="7083970" y="6488668"/>
            <a:ext cx="2057400" cy="369332"/>
          </a:xfrm>
          <a:prstGeom prst="rect">
            <a:avLst/>
          </a:prstGeom>
          <a:noFill/>
        </p:spPr>
        <p:txBody>
          <a:bodyPr wrap="square" rtlCol="0">
            <a:spAutoFit/>
          </a:bodyPr>
          <a:lstStyle/>
          <a:p>
            <a:pPr algn="r"/>
            <a:fld id="{CDAC1B46-1FF9-4D4D-8C1F-A00E42E42A03}" type="slidenum">
              <a:rPr lang="en-US" b="1" smtClean="0">
                <a:solidFill>
                  <a:schemeClr val="bg1"/>
                </a:solidFill>
              </a:rPr>
              <a:pPr algn="r"/>
              <a:t>‹#›</a:t>
            </a:fld>
            <a:endParaRPr lang="en-US" b="1" dirty="0">
              <a:solidFill>
                <a:schemeClr val="bg1"/>
              </a:solidFill>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9982" t="28513" r="73787" b="32635"/>
          <a:stretch/>
        </p:blipFill>
        <p:spPr>
          <a:xfrm>
            <a:off x="47402" y="6532382"/>
            <a:ext cx="583714" cy="304102"/>
          </a:xfrm>
          <a:prstGeom prst="roundRect">
            <a:avLst/>
          </a:prstGeom>
          <a:noFill/>
          <a:ln>
            <a:noFill/>
          </a:ln>
        </p:spPr>
      </p:pic>
      <p:sp>
        <p:nvSpPr>
          <p:cNvPr id="11" name="TextBox 10"/>
          <p:cNvSpPr txBox="1"/>
          <p:nvPr/>
        </p:nvSpPr>
        <p:spPr>
          <a:xfrm>
            <a:off x="723900" y="6477000"/>
            <a:ext cx="7696200" cy="369332"/>
          </a:xfrm>
          <a:prstGeom prst="rect">
            <a:avLst/>
          </a:prstGeom>
          <a:noFill/>
        </p:spPr>
        <p:txBody>
          <a:bodyPr wrap="square" rtlCol="0">
            <a:spAutoFit/>
          </a:bodyPr>
          <a:lstStyle/>
          <a:p>
            <a:pPr algn="ctr"/>
            <a:r>
              <a:rPr lang="en-US" b="1" baseline="0" dirty="0">
                <a:solidFill>
                  <a:schemeClr val="bg1"/>
                </a:solidFill>
              </a:rPr>
              <a:t>CAPC Quantitative Research Key Findings </a:t>
            </a:r>
            <a:r>
              <a:rPr lang="en-US" dirty="0">
                <a:solidFill>
                  <a:schemeClr val="bg1"/>
                </a:solidFill>
              </a:rPr>
              <a:t>– August 8, 2019</a:t>
            </a:r>
          </a:p>
        </p:txBody>
      </p:sp>
      <p:sp>
        <p:nvSpPr>
          <p:cNvPr id="7" name="Rounded Rectangle 6"/>
          <p:cNvSpPr/>
          <p:nvPr/>
        </p:nvSpPr>
        <p:spPr>
          <a:xfrm>
            <a:off x="45720" y="149769"/>
            <a:ext cx="9052560" cy="6309360"/>
          </a:xfrm>
          <a:prstGeom prst="roundRect">
            <a:avLst>
              <a:gd name="adj" fmla="val 4484"/>
            </a:avLst>
          </a:prstGeom>
          <a:solidFill>
            <a:schemeClr val="accent1">
              <a:lumMod val="20000"/>
              <a:lumOff val="80000"/>
            </a:schemeClr>
          </a:solidFill>
          <a:ln w="19050" cmpd="dbl">
            <a:solidFill>
              <a:srgbClr val="7B8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94804325"/>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42202" y="6488668"/>
            <a:ext cx="26017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a:ea typeface="+mn-ea"/>
                <a:cs typeface="+mn-cs"/>
              </a:rPr>
              <a:t>#19234, 19235 &amp; #19236</a:t>
            </a:r>
          </a:p>
        </p:txBody>
      </p:sp>
    </p:spTree>
    <p:extLst>
      <p:ext uri="{BB962C8B-B14F-4D97-AF65-F5344CB8AC3E}">
        <p14:creationId xmlns:p14="http://schemas.microsoft.com/office/powerpoint/2010/main" val="414345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68580" y="388333"/>
            <a:ext cx="9006840" cy="609600"/>
          </a:xfrm>
          <a:prstGeom prst="rect">
            <a:avLst/>
          </a:prstGeom>
          <a:noFill/>
        </p:spPr>
        <p:txBody>
          <a:bodyPr wrap="square" lIns="0" tIns="0" rIns="0" bIns="0" rtlCol="0" anchor="ctr">
            <a:noAutofit/>
          </a:bodyPr>
          <a:lstStyle/>
          <a:p>
            <a:pPr lvl="0" algn="ctr">
              <a:defRPr/>
            </a:pPr>
            <a:r>
              <a:rPr kumimoji="0" lang="en-US" sz="2400" b="1" i="0" u="none" strike="noStrike" kern="0" cap="none" spc="0" normalizeH="0" baseline="0" noProof="0" dirty="0">
                <a:ln>
                  <a:noFill/>
                </a:ln>
                <a:solidFill>
                  <a:prstClr val="black"/>
                </a:solidFill>
                <a:effectLst/>
                <a:uLnTx/>
                <a:uFillTx/>
                <a:ea typeface="+mn-ea"/>
                <a:cs typeface="+mn-cs"/>
              </a:rPr>
              <a:t>There is a strong belief among these consumer audiences that it is very important for </a:t>
            </a:r>
            <a:r>
              <a:rPr lang="en-US" sz="2400" b="1" dirty="0"/>
              <a:t>palliative care services be made available at all hospitals for patients with a serious illness and their families. </a:t>
            </a:r>
            <a:endParaRPr kumimoji="0" lang="en-US" sz="2400" b="1" i="0" u="none" strike="noStrike" kern="0" cap="none" spc="0" normalizeH="0" baseline="0" noProof="0" dirty="0">
              <a:ln>
                <a:noFill/>
              </a:ln>
              <a:solidFill>
                <a:prstClr val="black"/>
              </a:solidFill>
              <a:effectLst/>
              <a:uLnTx/>
              <a:uFillTx/>
              <a:ea typeface="+mn-ea"/>
              <a:cs typeface="+mn-cs"/>
            </a:endParaRPr>
          </a:p>
        </p:txBody>
      </p:sp>
      <p:graphicFrame>
        <p:nvGraphicFramePr>
          <p:cNvPr id="39" name="Table 38">
            <a:extLst>
              <a:ext uri="{FF2B5EF4-FFF2-40B4-BE49-F238E27FC236}">
                <a16:creationId xmlns:a16="http://schemas.microsoft.com/office/drawing/2014/main" id="{B8A930AC-8C4B-4FD3-881F-332EE36BF587}"/>
              </a:ext>
            </a:extLst>
          </p:cNvPr>
          <p:cNvGraphicFramePr>
            <a:graphicFrameLocks noGrp="1"/>
          </p:cNvGraphicFramePr>
          <p:nvPr>
            <p:extLst>
              <p:ext uri="{D42A27DB-BD31-4B8C-83A1-F6EECF244321}">
                <p14:modId xmlns:p14="http://schemas.microsoft.com/office/powerpoint/2010/main" val="4261781078"/>
              </p:ext>
            </p:extLst>
          </p:nvPr>
        </p:nvGraphicFramePr>
        <p:xfrm>
          <a:off x="269842" y="1415723"/>
          <a:ext cx="8604316" cy="4026554"/>
        </p:xfrm>
        <a:graphic>
          <a:graphicData uri="http://schemas.openxmlformats.org/drawingml/2006/table">
            <a:tbl>
              <a:tblPr firstRow="1" bandRow="1">
                <a:effectLst>
                  <a:outerShdw blurRad="50800" dist="38100" dir="2700000" algn="tl" rotWithShape="0">
                    <a:prstClr val="black">
                      <a:alpha val="40000"/>
                    </a:prstClr>
                  </a:outerShdw>
                </a:effectLst>
              </a:tblPr>
              <a:tblGrid>
                <a:gridCol w="2869284">
                  <a:extLst>
                    <a:ext uri="{9D8B030D-6E8A-4147-A177-3AD203B41FA5}">
                      <a16:colId xmlns:a16="http://schemas.microsoft.com/office/drawing/2014/main" val="20000"/>
                    </a:ext>
                  </a:extLst>
                </a:gridCol>
                <a:gridCol w="1433758">
                  <a:extLst>
                    <a:ext uri="{9D8B030D-6E8A-4147-A177-3AD203B41FA5}">
                      <a16:colId xmlns:a16="http://schemas.microsoft.com/office/drawing/2014/main" val="3789077060"/>
                    </a:ext>
                  </a:extLst>
                </a:gridCol>
                <a:gridCol w="1433758">
                  <a:extLst>
                    <a:ext uri="{9D8B030D-6E8A-4147-A177-3AD203B41FA5}">
                      <a16:colId xmlns:a16="http://schemas.microsoft.com/office/drawing/2014/main" val="3668445822"/>
                    </a:ext>
                  </a:extLst>
                </a:gridCol>
                <a:gridCol w="1433758">
                  <a:extLst>
                    <a:ext uri="{9D8B030D-6E8A-4147-A177-3AD203B41FA5}">
                      <a16:colId xmlns:a16="http://schemas.microsoft.com/office/drawing/2014/main" val="294397447"/>
                    </a:ext>
                  </a:extLst>
                </a:gridCol>
                <a:gridCol w="1433758">
                  <a:extLst>
                    <a:ext uri="{9D8B030D-6E8A-4147-A177-3AD203B41FA5}">
                      <a16:colId xmlns:a16="http://schemas.microsoft.com/office/drawing/2014/main" val="2080592195"/>
                    </a:ext>
                  </a:extLst>
                </a:gridCol>
              </a:tblGrid>
              <a:tr h="1068125">
                <a:tc>
                  <a:txBody>
                    <a:bodyPr/>
                    <a:lstStyle/>
                    <a:p>
                      <a:pPr algn="ctr" fontAlgn="ctr"/>
                      <a:r>
                        <a:rPr lang="en-US" sz="1600" b="1" i="1" u="sng" strike="noStrike" kern="1200" dirty="0">
                          <a:solidFill>
                            <a:schemeClr val="tx1"/>
                          </a:solidFill>
                          <a:effectLst/>
                          <a:latin typeface="+mn-lt"/>
                          <a:ea typeface="+mn-ea"/>
                          <a:cs typeface="+mn-cs"/>
                        </a:rPr>
                        <a:t>Importance of Palliative Care Services Being Available At All Hospitals</a:t>
                      </a:r>
                    </a:p>
                  </a:txBody>
                  <a:tcPr marL="9525" marR="9525" marT="9525" marB="0"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400" b="1" kern="1200" dirty="0">
                          <a:solidFill>
                            <a:schemeClr val="bg1"/>
                          </a:solidFill>
                          <a:latin typeface="+mn-lt"/>
                          <a:ea typeface="+mn-ea"/>
                          <a:cs typeface="Arial" panose="020B0604020202020204" pitchFamily="34" charset="0"/>
                        </a:rPr>
                        <a:t>Adults Ages 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Arial" panose="020B0604020202020204" pitchFamily="34" charset="0"/>
                        </a:rPr>
                        <a:t>Adults Ages 65+</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ctr" latinLnBrk="0" hangingPunct="1"/>
                      <a:r>
                        <a:rPr lang="en-US" sz="2400" b="1" kern="1200" dirty="0">
                          <a:solidFill>
                            <a:schemeClr val="bg1"/>
                          </a:solidFill>
                          <a:latin typeface="+mn-lt"/>
                          <a:ea typeface="+mn-ea"/>
                          <a:cs typeface="Arial" panose="020B0604020202020204" pitchFamily="34" charset="0"/>
                        </a:rPr>
                        <a:t>Patients</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US" sz="2400" b="1" kern="1200" dirty="0">
                          <a:solidFill>
                            <a:schemeClr val="bg1"/>
                          </a:solidFill>
                          <a:latin typeface="+mn-lt"/>
                          <a:ea typeface="+mn-ea"/>
                          <a:cs typeface="Arial" panose="020B0604020202020204" pitchFamily="34" charset="0"/>
                        </a:rPr>
                        <a:t>Caregivers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986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Very Important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69%</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242587"/>
                  </a:ext>
                </a:extLst>
              </a:tr>
              <a:tr h="986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Total Important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94%</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94%</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0915007"/>
                  </a:ext>
                </a:extLst>
              </a:tr>
              <a:tr h="986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Total Not Important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6%</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659220"/>
                  </a:ext>
                </a:extLst>
              </a:tr>
            </a:tbl>
          </a:graphicData>
        </a:graphic>
      </p:graphicFrame>
      <p:sp>
        <p:nvSpPr>
          <p:cNvPr id="3" name="TextBox 2">
            <a:extLst>
              <a:ext uri="{FF2B5EF4-FFF2-40B4-BE49-F238E27FC236}">
                <a16:creationId xmlns:a16="http://schemas.microsoft.com/office/drawing/2014/main" id="{1E8B2DD9-514A-4CCD-A27B-51744BCE725D}"/>
              </a:ext>
            </a:extLst>
          </p:cNvPr>
          <p:cNvSpPr txBox="1"/>
          <p:nvPr/>
        </p:nvSpPr>
        <p:spPr>
          <a:xfrm>
            <a:off x="68580" y="6008002"/>
            <a:ext cx="9006839" cy="461665"/>
          </a:xfrm>
          <a:prstGeom prst="rect">
            <a:avLst/>
          </a:prstGeom>
          <a:noFill/>
        </p:spPr>
        <p:txBody>
          <a:bodyPr wrap="square" rtlCol="0">
            <a:spAutoFit/>
          </a:bodyPr>
          <a:lstStyle>
            <a:defPPr>
              <a:defRPr lang="en-US"/>
            </a:defPPr>
            <a:lvl1pPr algn="ctr">
              <a:defRPr sz="1200" i="1"/>
            </a:lvl1pPr>
          </a:lstStyle>
          <a:p>
            <a:r>
              <a:rPr lang="en-US" dirty="0"/>
              <a:t>Thinking some more about palliative care...how important do you think it is that palliative care services be made available at all hospitals for patients with a serious illness and their families? </a:t>
            </a:r>
          </a:p>
        </p:txBody>
      </p:sp>
      <p:cxnSp>
        <p:nvCxnSpPr>
          <p:cNvPr id="5" name="Straight Connector 4">
            <a:extLst>
              <a:ext uri="{FF2B5EF4-FFF2-40B4-BE49-F238E27FC236}">
                <a16:creationId xmlns:a16="http://schemas.microsoft.com/office/drawing/2014/main" id="{1F2E837C-190D-40A7-A33B-BBA46D2AB342}"/>
              </a:ext>
            </a:extLst>
          </p:cNvPr>
          <p:cNvCxnSpPr/>
          <p:nvPr/>
        </p:nvCxnSpPr>
        <p:spPr>
          <a:xfrm>
            <a:off x="172969" y="5999682"/>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89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0" y="416530"/>
            <a:ext cx="9006840" cy="531426"/>
          </a:xfrm>
          <a:prstGeom prst="rect">
            <a:avLst/>
          </a:prstGeom>
          <a:noFill/>
        </p:spPr>
        <p:txBody>
          <a:bodyPr wrap="square" lIns="0" tIns="0" rIns="0" bIns="0" rtlCol="0" anchor="ctr">
            <a:noAutofit/>
          </a:bodyPr>
          <a:lstStyle/>
          <a:p>
            <a:pPr lvl="0" algn="ctr">
              <a:defRPr/>
            </a:pPr>
            <a:r>
              <a:rPr lang="en-US" sz="2400" b="1" dirty="0"/>
              <a:t>After hearing the definition of palliative care, s</a:t>
            </a:r>
            <a:r>
              <a:rPr lang="en-US" sz="2400" b="1" kern="0" dirty="0">
                <a:solidFill>
                  <a:prstClr val="black"/>
                </a:solidFill>
              </a:rPr>
              <a:t>ubstantial majorities of consumer audiences “strongly agree” with these premises about palliative care: </a:t>
            </a:r>
          </a:p>
        </p:txBody>
      </p:sp>
      <p:graphicFrame>
        <p:nvGraphicFramePr>
          <p:cNvPr id="6" name="Table 5">
            <a:extLst>
              <a:ext uri="{FF2B5EF4-FFF2-40B4-BE49-F238E27FC236}">
                <a16:creationId xmlns:a16="http://schemas.microsoft.com/office/drawing/2014/main" id="{16BF2366-BAE2-45A2-B633-ED6858AB4A20}"/>
              </a:ext>
            </a:extLst>
          </p:cNvPr>
          <p:cNvGraphicFramePr>
            <a:graphicFrameLocks noGrp="1"/>
          </p:cNvGraphicFramePr>
          <p:nvPr>
            <p:extLst>
              <p:ext uri="{D42A27DB-BD31-4B8C-83A1-F6EECF244321}">
                <p14:modId xmlns:p14="http://schemas.microsoft.com/office/powerpoint/2010/main" val="3862022206"/>
              </p:ext>
            </p:extLst>
          </p:nvPr>
        </p:nvGraphicFramePr>
        <p:xfrm>
          <a:off x="271854" y="1336384"/>
          <a:ext cx="8463131" cy="4433730"/>
        </p:xfrm>
        <a:graphic>
          <a:graphicData uri="http://schemas.openxmlformats.org/drawingml/2006/table">
            <a:tbl>
              <a:tblPr firstRow="1" bandRow="1"/>
              <a:tblGrid>
                <a:gridCol w="2994119">
                  <a:extLst>
                    <a:ext uri="{9D8B030D-6E8A-4147-A177-3AD203B41FA5}">
                      <a16:colId xmlns:a16="http://schemas.microsoft.com/office/drawing/2014/main" val="20000"/>
                    </a:ext>
                  </a:extLst>
                </a:gridCol>
                <a:gridCol w="1367253">
                  <a:extLst>
                    <a:ext uri="{9D8B030D-6E8A-4147-A177-3AD203B41FA5}">
                      <a16:colId xmlns:a16="http://schemas.microsoft.com/office/drawing/2014/main" val="1662232727"/>
                    </a:ext>
                  </a:extLst>
                </a:gridCol>
                <a:gridCol w="1367253">
                  <a:extLst>
                    <a:ext uri="{9D8B030D-6E8A-4147-A177-3AD203B41FA5}">
                      <a16:colId xmlns:a16="http://schemas.microsoft.com/office/drawing/2014/main" val="20001"/>
                    </a:ext>
                  </a:extLst>
                </a:gridCol>
                <a:gridCol w="1367253">
                  <a:extLst>
                    <a:ext uri="{9D8B030D-6E8A-4147-A177-3AD203B41FA5}">
                      <a16:colId xmlns:a16="http://schemas.microsoft.com/office/drawing/2014/main" val="2770609596"/>
                    </a:ext>
                  </a:extLst>
                </a:gridCol>
                <a:gridCol w="1367253">
                  <a:extLst>
                    <a:ext uri="{9D8B030D-6E8A-4147-A177-3AD203B41FA5}">
                      <a16:colId xmlns:a16="http://schemas.microsoft.com/office/drawing/2014/main" val="4015815330"/>
                    </a:ext>
                  </a:extLst>
                </a:gridCol>
              </a:tblGrid>
              <a:tr h="659837">
                <a:tc>
                  <a:txBody>
                    <a:bodyPr/>
                    <a:lstStyle/>
                    <a:p>
                      <a:pPr algn="ctr" rtl="0" fontAlgn="ctr"/>
                      <a:r>
                        <a:rPr lang="en-US" sz="1600" b="0" i="1" u="none" strike="noStrike" dirty="0">
                          <a:solidFill>
                            <a:srgbClr val="000000"/>
                          </a:solidFill>
                          <a:effectLst/>
                          <a:latin typeface="Calibri"/>
                        </a:rPr>
                        <a:t>%Strongly Agree – Ranked by Patients</a:t>
                      </a:r>
                    </a:p>
                  </a:txBody>
                  <a:tcPr marL="1624" marR="1624" marT="1624" marB="0" anchor="b">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2400" b="1" kern="1200" dirty="0">
                          <a:solidFill>
                            <a:schemeClr val="bg1"/>
                          </a:solidFill>
                          <a:latin typeface="+mn-lt"/>
                          <a:ea typeface="+mn-ea"/>
                          <a:cs typeface="Arial" panose="020B0604020202020204" pitchFamily="34" charset="0"/>
                        </a:rPr>
                        <a:t>Adults Ages 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Arial" panose="020B0604020202020204" pitchFamily="34" charset="0"/>
                        </a:rPr>
                        <a:t>Adults Ages 65+</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fontAlgn="ctr" latinLnBrk="0" hangingPunct="1"/>
                      <a:r>
                        <a:rPr lang="en-US" sz="2400" b="1" kern="1200" dirty="0">
                          <a:solidFill>
                            <a:schemeClr val="bg1"/>
                          </a:solidFill>
                          <a:latin typeface="+mn-lt"/>
                          <a:ea typeface="+mn-ea"/>
                          <a:cs typeface="Arial" panose="020B0604020202020204" pitchFamily="34" charset="0"/>
                        </a:rPr>
                        <a:t>Patients</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0" algn="ctr" defTabSz="914400" rtl="0" eaLnBrk="1" fontAlgn="ctr" latinLnBrk="0" hangingPunct="1"/>
                      <a:r>
                        <a:rPr lang="en-US" sz="2400" b="1" kern="1200" dirty="0">
                          <a:solidFill>
                            <a:schemeClr val="bg1"/>
                          </a:solidFill>
                          <a:latin typeface="+mn-lt"/>
                          <a:ea typeface="+mn-ea"/>
                          <a:cs typeface="Arial" panose="020B0604020202020204" pitchFamily="34" charset="0"/>
                        </a:rPr>
                        <a:t>Caregivers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895615">
                <a:tc>
                  <a:txBody>
                    <a:bodyPr/>
                    <a:lstStyle/>
                    <a:p>
                      <a:pPr algn="ctr"/>
                      <a:r>
                        <a:rPr lang="en-US" sz="1200" b="0" dirty="0"/>
                        <a:t>Palliative care treatment options should be fully covered by health insurance.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3600" b="1" i="0" u="none" strike="noStrike" kern="1200" dirty="0">
                          <a:solidFill>
                            <a:schemeClr val="accent2"/>
                          </a:solidFill>
                          <a:effectLst/>
                          <a:latin typeface="Calibri"/>
                          <a:ea typeface="+mn-ea"/>
                          <a:cs typeface="+mn-cs"/>
                        </a:rPr>
                        <a:t>74%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chemeClr val="accent3"/>
                          </a:solidFill>
                          <a:effectLst/>
                          <a:latin typeface="Calibri"/>
                        </a:rPr>
                        <a:t>77%</a:t>
                      </a:r>
                    </a:p>
                  </a:txBody>
                  <a:tcPr marL="1624" marR="1624" marT="162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chemeClr val="accent4"/>
                          </a:solidFill>
                          <a:effectLst/>
                          <a:latin typeface="Calibri"/>
                        </a:rPr>
                        <a:t>77%</a:t>
                      </a:r>
                    </a:p>
                  </a:txBody>
                  <a:tcPr marL="1624" marR="1624" marT="162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chemeClr val="accent5"/>
                          </a:solidFill>
                          <a:effectLst/>
                          <a:latin typeface="Calibri"/>
                        </a:rPr>
                        <a:t>78%</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956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that patients with a serious illness and their families be educated that palliative care is available to them together with curative treatment.</a:t>
                      </a:r>
                      <a:endParaRPr lang="en-US" sz="105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3600" b="1" i="0" u="none" strike="noStrike" kern="1200" dirty="0">
                          <a:solidFill>
                            <a:schemeClr val="accent2"/>
                          </a:solidFill>
                          <a:effectLst/>
                          <a:latin typeface="Calibri"/>
                          <a:ea typeface="+mn-ea"/>
                          <a:cs typeface="+mn-cs"/>
                        </a:rPr>
                        <a:t>78%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chemeClr val="accent3"/>
                          </a:solidFill>
                          <a:effectLst/>
                          <a:latin typeface="Calibri"/>
                        </a:rPr>
                        <a:t>80%</a:t>
                      </a:r>
                    </a:p>
                  </a:txBody>
                  <a:tcPr marL="1624" marR="1624" marT="162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chemeClr val="accent4"/>
                          </a:solidFill>
                          <a:effectLst/>
                          <a:latin typeface="Calibri"/>
                        </a:rPr>
                        <a:t>76%</a:t>
                      </a:r>
                    </a:p>
                  </a:txBody>
                  <a:tcPr marL="1624" marR="1624" marT="162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chemeClr val="accent5"/>
                          </a:solidFill>
                          <a:effectLst/>
                          <a:latin typeface="Calibri"/>
                        </a:rPr>
                        <a:t>72%</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542835"/>
                  </a:ext>
                </a:extLst>
              </a:tr>
              <a:tr h="895615">
                <a:tc>
                  <a:txBody>
                    <a:bodyPr/>
                    <a:lstStyle/>
                    <a:p>
                      <a:pPr algn="ctr"/>
                      <a:r>
                        <a:rPr lang="en-US" sz="1200" kern="1200" dirty="0">
                          <a:solidFill>
                            <a:schemeClr val="tx1"/>
                          </a:solidFill>
                          <a:effectLst/>
                          <a:latin typeface="+mn-lt"/>
                          <a:ea typeface="+mn-ea"/>
                          <a:cs typeface="+mn-cs"/>
                        </a:rPr>
                        <a:t>Doctors who treat patients with a serious illness should refer these patients to palliative care when the patient is experiencing difficult-to-manage pain or other symptoms</a:t>
                      </a:r>
                      <a:endParaRPr lang="en-US" sz="12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3600" b="1" i="0" u="none" strike="noStrike" kern="1200" dirty="0">
                          <a:solidFill>
                            <a:schemeClr val="accent2"/>
                          </a:solidFill>
                          <a:effectLst/>
                          <a:latin typeface="Calibri"/>
                          <a:ea typeface="+mn-ea"/>
                          <a:cs typeface="+mn-cs"/>
                        </a:rPr>
                        <a:t>58%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chemeClr val="accent3"/>
                          </a:solidFill>
                          <a:effectLst/>
                          <a:latin typeface="Calibri"/>
                        </a:rPr>
                        <a:t>62%</a:t>
                      </a:r>
                    </a:p>
                  </a:txBody>
                  <a:tcPr marL="1624" marR="1624" marT="162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chemeClr val="accent4"/>
                          </a:solidFill>
                          <a:effectLst/>
                          <a:latin typeface="Calibri"/>
                        </a:rPr>
                        <a:t>63%</a:t>
                      </a:r>
                    </a:p>
                  </a:txBody>
                  <a:tcPr marL="1624" marR="1624" marT="162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chemeClr val="accent5"/>
                          </a:solidFill>
                          <a:effectLst/>
                          <a:latin typeface="Calibri"/>
                        </a:rPr>
                        <a:t>65%</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956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Palliative care should be available to patients with a serious illness based on a patient’s need, not based on their prognosis.</a:t>
                      </a:r>
                      <a:endParaRPr lang="en-US" sz="105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3600" b="1" i="0" u="none" strike="noStrike" kern="1200" dirty="0">
                          <a:solidFill>
                            <a:schemeClr val="accent2"/>
                          </a:solidFill>
                          <a:effectLst/>
                          <a:latin typeface="Calibri"/>
                          <a:ea typeface="+mn-ea"/>
                          <a:cs typeface="+mn-cs"/>
                        </a:rPr>
                        <a:t>64%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chemeClr val="accent3"/>
                          </a:solidFill>
                          <a:effectLst/>
                          <a:latin typeface="Calibri"/>
                        </a:rPr>
                        <a:t>70%</a:t>
                      </a:r>
                    </a:p>
                  </a:txBody>
                  <a:tcPr marL="1624" marR="1624" marT="162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chemeClr val="accent4"/>
                          </a:solidFill>
                          <a:effectLst/>
                          <a:latin typeface="Calibri"/>
                        </a:rPr>
                        <a:t>62%</a:t>
                      </a:r>
                    </a:p>
                  </a:txBody>
                  <a:tcPr marL="1624" marR="1624" marT="162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chemeClr val="accent5"/>
                          </a:solidFill>
                          <a:effectLst/>
                          <a:latin typeface="Calibri"/>
                        </a:rPr>
                        <a:t>61%</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7E0E40EE-EFAB-4F47-9CDB-A0F170D26C5C}"/>
              </a:ext>
            </a:extLst>
          </p:cNvPr>
          <p:cNvSpPr txBox="1"/>
          <p:nvPr/>
        </p:nvSpPr>
        <p:spPr>
          <a:xfrm>
            <a:off x="71172" y="5974422"/>
            <a:ext cx="9006839" cy="461665"/>
          </a:xfrm>
          <a:prstGeom prst="rect">
            <a:avLst/>
          </a:prstGeom>
          <a:noFill/>
        </p:spPr>
        <p:txBody>
          <a:bodyPr wrap="square" rtlCol="0">
            <a:spAutoFit/>
          </a:bodyPr>
          <a:lstStyle>
            <a:defPPr>
              <a:defRPr lang="en-US"/>
            </a:defPPr>
            <a:lvl1pPr algn="ctr">
              <a:defRPr sz="1200" i="1"/>
            </a:lvl1pPr>
          </a:lstStyle>
          <a:p>
            <a:r>
              <a:rPr lang="en-US" dirty="0"/>
              <a:t>Now I am going to read you some statements about palliative care. For each statement please tell me whether you agree or disagree with the following statements.</a:t>
            </a:r>
          </a:p>
        </p:txBody>
      </p:sp>
      <p:cxnSp>
        <p:nvCxnSpPr>
          <p:cNvPr id="7" name="Straight Connector 6">
            <a:extLst>
              <a:ext uri="{FF2B5EF4-FFF2-40B4-BE49-F238E27FC236}">
                <a16:creationId xmlns:a16="http://schemas.microsoft.com/office/drawing/2014/main" id="{514E3A52-5095-4991-A031-B61CC236796A}"/>
              </a:ext>
            </a:extLst>
          </p:cNvPr>
          <p:cNvCxnSpPr/>
          <p:nvPr/>
        </p:nvCxnSpPr>
        <p:spPr>
          <a:xfrm>
            <a:off x="172969" y="5999678"/>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91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DB4B5B0-3F47-4DA4-BBD0-3FB4DBBCB0AD}"/>
              </a:ext>
            </a:extLst>
          </p:cNvPr>
          <p:cNvSpPr/>
          <p:nvPr/>
        </p:nvSpPr>
        <p:spPr>
          <a:xfrm>
            <a:off x="570321" y="190892"/>
            <a:ext cx="8003357" cy="74413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a:spLocks/>
          </p:cNvSpPr>
          <p:nvPr/>
        </p:nvSpPr>
        <p:spPr>
          <a:xfrm>
            <a:off x="68580" y="169402"/>
            <a:ext cx="9006840" cy="74413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u="sng" kern="0" dirty="0">
                <a:solidFill>
                  <a:schemeClr val="bg1"/>
                </a:solidFill>
                <a:latin typeface="Calibri"/>
              </a:rPr>
              <a:t>Key Findings</a:t>
            </a:r>
            <a:endParaRPr kumimoji="0" lang="en-US" sz="4800" b="1" i="0" u="sng" strike="noStrike" kern="0" cap="none" spc="0" normalizeH="0" baseline="0" noProof="0" dirty="0">
              <a:ln>
                <a:noFill/>
              </a:ln>
              <a:solidFill>
                <a:schemeClr val="bg1"/>
              </a:solidFill>
              <a:effectLst/>
              <a:uLnTx/>
              <a:uFillTx/>
              <a:latin typeface="Calibri"/>
            </a:endParaRPr>
          </a:p>
        </p:txBody>
      </p:sp>
      <p:sp>
        <p:nvSpPr>
          <p:cNvPr id="2" name="Rectangle 1">
            <a:extLst>
              <a:ext uri="{FF2B5EF4-FFF2-40B4-BE49-F238E27FC236}">
                <a16:creationId xmlns:a16="http://schemas.microsoft.com/office/drawing/2014/main" id="{16BBB89A-A3CC-4AC6-8478-4BF0A77EDBDC}"/>
              </a:ext>
            </a:extLst>
          </p:cNvPr>
          <p:cNvSpPr/>
          <p:nvPr/>
        </p:nvSpPr>
        <p:spPr>
          <a:xfrm>
            <a:off x="292230" y="968698"/>
            <a:ext cx="8559538" cy="5262979"/>
          </a:xfrm>
          <a:prstGeom prst="rect">
            <a:avLst/>
          </a:prstGeom>
        </p:spPr>
        <p:txBody>
          <a:bodyPr wrap="square">
            <a:spAutoFit/>
          </a:bodyPr>
          <a:lstStyle/>
          <a:p>
            <a:pPr marL="457200" lvl="0" indent="-457200">
              <a:buFont typeface="Arial" panose="020B0604020202020204" pitchFamily="34" charset="0"/>
              <a:buChar char="•"/>
            </a:pPr>
            <a:r>
              <a:rPr lang="en-US" sz="2400" b="1" dirty="0"/>
              <a:t>All nine of the messaging and talking points we tested regarding palliative care score well as compelling statements among consumers.</a:t>
            </a:r>
          </a:p>
          <a:p>
            <a:pPr lvl="0"/>
            <a:endParaRPr lang="en-US" sz="2400" b="1" dirty="0"/>
          </a:p>
          <a:p>
            <a:pPr marL="457200" lvl="0" indent="-457200">
              <a:buFont typeface="Arial" panose="020B0604020202020204" pitchFamily="34" charset="0"/>
              <a:buChar char="•"/>
            </a:pPr>
            <a:r>
              <a:rPr lang="en-US" sz="2400" b="1" dirty="0"/>
              <a:t>Those statements that focus on improving life expectancy, providing the best quality of life, appropriate at any age and providing the care alongside curative treatment, matching treatment options to patient goals, being a team approach to care, providing an extra layer of support, and providing relief for patients.</a:t>
            </a:r>
          </a:p>
          <a:p>
            <a:pPr marL="457200" lvl="0" indent="-457200">
              <a:buFont typeface="Arial" panose="020B0604020202020204" pitchFamily="34" charset="0"/>
              <a:buChar char="•"/>
            </a:pPr>
            <a:endParaRPr lang="en-US" sz="2400" b="1" dirty="0"/>
          </a:p>
          <a:p>
            <a:pPr marL="457200" lvl="0" indent="-457200">
              <a:buFont typeface="Arial" panose="020B0604020202020204" pitchFamily="34" charset="0"/>
              <a:buChar char="•"/>
            </a:pPr>
            <a:r>
              <a:rPr lang="en-US" sz="2400" b="1" dirty="0"/>
              <a:t>There are some modest differences in how the different consumer audiences rate these messaging statements in terms of what is most compelling to them.  </a:t>
            </a:r>
          </a:p>
        </p:txBody>
      </p:sp>
    </p:spTree>
    <p:extLst>
      <p:ext uri="{BB962C8B-B14F-4D97-AF65-F5344CB8AC3E}">
        <p14:creationId xmlns:p14="http://schemas.microsoft.com/office/powerpoint/2010/main" val="41657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0" y="265528"/>
            <a:ext cx="9006840" cy="58029"/>
          </a:xfrm>
          <a:prstGeom prst="rect">
            <a:avLst/>
          </a:prstGeom>
          <a:noFill/>
        </p:spPr>
        <p:txBody>
          <a:bodyPr wrap="square" lIns="0" tIns="0" rIns="0" bIns="0" rtlCol="0" anchor="ctr">
            <a:noAutofit/>
          </a:bodyPr>
          <a:lstStyle/>
          <a:p>
            <a:pPr lvl="0" algn="ctr">
              <a:defRPr/>
            </a:pPr>
            <a:r>
              <a:rPr lang="en-US" b="1" kern="0" dirty="0">
                <a:solidFill>
                  <a:prstClr val="black"/>
                </a:solidFill>
              </a:rPr>
              <a:t>Palliative Care Messages Tested - % Much More Favorable of Palliative Care</a:t>
            </a:r>
          </a:p>
        </p:txBody>
      </p:sp>
      <p:graphicFrame>
        <p:nvGraphicFramePr>
          <p:cNvPr id="6" name="Table 5">
            <a:extLst>
              <a:ext uri="{FF2B5EF4-FFF2-40B4-BE49-F238E27FC236}">
                <a16:creationId xmlns:a16="http://schemas.microsoft.com/office/drawing/2014/main" id="{16BF2366-BAE2-45A2-B633-ED6858AB4A20}"/>
              </a:ext>
            </a:extLst>
          </p:cNvPr>
          <p:cNvGraphicFramePr>
            <a:graphicFrameLocks noGrp="1"/>
          </p:cNvGraphicFramePr>
          <p:nvPr>
            <p:extLst>
              <p:ext uri="{D42A27DB-BD31-4B8C-83A1-F6EECF244321}">
                <p14:modId xmlns:p14="http://schemas.microsoft.com/office/powerpoint/2010/main" val="2633897156"/>
              </p:ext>
            </p:extLst>
          </p:nvPr>
        </p:nvGraphicFramePr>
        <p:xfrm>
          <a:off x="257615" y="469267"/>
          <a:ext cx="8749225" cy="5401911"/>
        </p:xfrm>
        <a:graphic>
          <a:graphicData uri="http://schemas.openxmlformats.org/drawingml/2006/table">
            <a:tbl>
              <a:tblPr firstRow="1" bandRow="1"/>
              <a:tblGrid>
                <a:gridCol w="4574209">
                  <a:extLst>
                    <a:ext uri="{9D8B030D-6E8A-4147-A177-3AD203B41FA5}">
                      <a16:colId xmlns:a16="http://schemas.microsoft.com/office/drawing/2014/main" val="20000"/>
                    </a:ext>
                  </a:extLst>
                </a:gridCol>
                <a:gridCol w="1043754">
                  <a:extLst>
                    <a:ext uri="{9D8B030D-6E8A-4147-A177-3AD203B41FA5}">
                      <a16:colId xmlns:a16="http://schemas.microsoft.com/office/drawing/2014/main" val="1662232727"/>
                    </a:ext>
                  </a:extLst>
                </a:gridCol>
                <a:gridCol w="1043754">
                  <a:extLst>
                    <a:ext uri="{9D8B030D-6E8A-4147-A177-3AD203B41FA5}">
                      <a16:colId xmlns:a16="http://schemas.microsoft.com/office/drawing/2014/main" val="90513737"/>
                    </a:ext>
                  </a:extLst>
                </a:gridCol>
                <a:gridCol w="1043754">
                  <a:extLst>
                    <a:ext uri="{9D8B030D-6E8A-4147-A177-3AD203B41FA5}">
                      <a16:colId xmlns:a16="http://schemas.microsoft.com/office/drawing/2014/main" val="700566911"/>
                    </a:ext>
                  </a:extLst>
                </a:gridCol>
                <a:gridCol w="1043754">
                  <a:extLst>
                    <a:ext uri="{9D8B030D-6E8A-4147-A177-3AD203B41FA5}">
                      <a16:colId xmlns:a16="http://schemas.microsoft.com/office/drawing/2014/main" val="2269273247"/>
                    </a:ext>
                  </a:extLst>
                </a:gridCol>
              </a:tblGrid>
              <a:tr h="533616">
                <a:tc>
                  <a:txBody>
                    <a:bodyPr/>
                    <a:lstStyle/>
                    <a:p>
                      <a:pPr algn="ctr" rtl="0" fontAlgn="ctr"/>
                      <a:r>
                        <a:rPr lang="en-US" sz="1600" b="0" i="1" u="none" strike="noStrike" dirty="0">
                          <a:solidFill>
                            <a:srgbClr val="000000"/>
                          </a:solidFill>
                          <a:effectLst/>
                          <a:latin typeface="Calibri"/>
                        </a:rPr>
                        <a:t>%Much More Favorable – Ranked by </a:t>
                      </a:r>
                    </a:p>
                    <a:p>
                      <a:pPr algn="ctr" rtl="0" fontAlgn="ctr"/>
                      <a:r>
                        <a:rPr lang="en-US" sz="1600" b="0" i="1" u="none" strike="noStrike" dirty="0">
                          <a:solidFill>
                            <a:srgbClr val="000000"/>
                          </a:solidFill>
                          <a:effectLst/>
                          <a:latin typeface="Calibri"/>
                        </a:rPr>
                        <a:t>Patients</a:t>
                      </a:r>
                    </a:p>
                  </a:txBody>
                  <a:tcPr marL="1624" marR="1624" marT="1624"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b="1" kern="1200" dirty="0">
                          <a:solidFill>
                            <a:schemeClr val="bg1"/>
                          </a:solidFill>
                          <a:latin typeface="+mn-lt"/>
                          <a:ea typeface="+mn-ea"/>
                          <a:cs typeface="Arial" panose="020B0604020202020204" pitchFamily="34" charset="0"/>
                        </a:rPr>
                        <a:t>Adults Ages 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Arial" panose="020B0604020202020204" pitchFamily="34" charset="0"/>
                        </a:rPr>
                        <a:t>Adults Ages 65+</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ctr" latinLnBrk="0" hangingPunct="1"/>
                      <a:r>
                        <a:rPr lang="en-US" sz="1800" b="1" kern="1200" dirty="0">
                          <a:solidFill>
                            <a:schemeClr val="bg1"/>
                          </a:solidFill>
                          <a:latin typeface="+mn-lt"/>
                          <a:ea typeface="+mn-ea"/>
                          <a:cs typeface="Arial" panose="020B0604020202020204" pitchFamily="34" charset="0"/>
                        </a:rPr>
                        <a:t>Patients</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US" sz="1800" b="1" kern="1200" dirty="0">
                          <a:solidFill>
                            <a:schemeClr val="bg1"/>
                          </a:solidFill>
                          <a:latin typeface="+mn-lt"/>
                          <a:ea typeface="+mn-ea"/>
                          <a:cs typeface="Arial" panose="020B0604020202020204" pitchFamily="34" charset="0"/>
                        </a:rPr>
                        <a:t>Caregivers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51045078"/>
                  </a:ext>
                </a:extLst>
              </a:tr>
              <a:tr h="528678">
                <a:tc>
                  <a:txBody>
                    <a:bodyPr/>
                    <a:lstStyle/>
                    <a:p>
                      <a:pPr algn="ctr"/>
                      <a:r>
                        <a:rPr lang="en-US" sz="1050" kern="1200" dirty="0">
                          <a:solidFill>
                            <a:schemeClr val="tx1"/>
                          </a:solidFill>
                          <a:effectLst/>
                          <a:latin typeface="+mn-lt"/>
                          <a:ea typeface="+mn-ea"/>
                          <a:cs typeface="+mn-cs"/>
                        </a:rPr>
                        <a:t>Recent studies, including one published in the New England Journal of Medicine, have shown that patients with a serious illness who have received palliative care lived longer than those that did not receive this care. </a:t>
                      </a:r>
                      <a:endParaRPr lang="en-US" sz="105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2"/>
                          </a:solidFill>
                          <a:effectLst/>
                          <a:latin typeface="Calibri"/>
                        </a:rPr>
                        <a:t>56%</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en-US" sz="2800" b="1" i="0" u="none" strike="noStrike" dirty="0">
                          <a:solidFill>
                            <a:schemeClr val="accent3"/>
                          </a:solidFill>
                          <a:effectLst/>
                          <a:latin typeface="Calibri"/>
                        </a:rPr>
                        <a:t>57%</a:t>
                      </a:r>
                    </a:p>
                  </a:txBody>
                  <a:tcPr marL="1624" marR="1624" marT="162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ctr" defTabSz="914400" rtl="0" eaLnBrk="1" fontAlgn="ctr" latinLnBrk="0" hangingPunct="1"/>
                      <a:r>
                        <a:rPr lang="en-US" sz="2800" b="1" i="0" u="none" strike="noStrike" kern="1200" dirty="0">
                          <a:solidFill>
                            <a:schemeClr val="accent4"/>
                          </a:solidFill>
                          <a:effectLst/>
                          <a:latin typeface="Calibri"/>
                          <a:ea typeface="+mn-ea"/>
                          <a:cs typeface="+mn-cs"/>
                        </a:rPr>
                        <a:t>69%</a:t>
                      </a:r>
                    </a:p>
                  </a:txBody>
                  <a:tcPr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en-US" sz="2800" b="1" i="0" u="none" strike="noStrike" dirty="0">
                          <a:solidFill>
                            <a:schemeClr val="accent5"/>
                          </a:solidFill>
                          <a:effectLst/>
                          <a:latin typeface="Calibri"/>
                        </a:rPr>
                        <a:t>61%</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344242947"/>
                  </a:ext>
                </a:extLst>
              </a:tr>
              <a:tr h="528678">
                <a:tc>
                  <a:txBody>
                    <a:bodyPr/>
                    <a:lstStyle/>
                    <a:p>
                      <a:pPr algn="ctr"/>
                      <a:r>
                        <a:rPr lang="en-US" sz="1050" kern="1200" dirty="0">
                          <a:solidFill>
                            <a:schemeClr val="tx1"/>
                          </a:solidFill>
                          <a:effectLst/>
                          <a:latin typeface="+mn-lt"/>
                          <a:ea typeface="+mn-ea"/>
                          <a:cs typeface="+mn-cs"/>
                        </a:rPr>
                        <a:t>The goal of palliative care is to relieve suffering and provide the best possible quality of life for a patient and their family.</a:t>
                      </a:r>
                      <a:endParaRPr lang="en-US" sz="105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2"/>
                          </a:solidFill>
                          <a:effectLst/>
                          <a:latin typeface="Calibri"/>
                        </a:rPr>
                        <a:t>58%</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en-US" sz="2800" b="1" i="0" u="none" strike="noStrike" dirty="0">
                          <a:solidFill>
                            <a:schemeClr val="accent3"/>
                          </a:solidFill>
                          <a:effectLst/>
                          <a:latin typeface="Calibri"/>
                        </a:rPr>
                        <a:t>61%</a:t>
                      </a:r>
                    </a:p>
                  </a:txBody>
                  <a:tcPr marL="1624" marR="1624" marT="162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ctr" defTabSz="914400" rtl="0" eaLnBrk="1" fontAlgn="ctr" latinLnBrk="0" hangingPunct="1"/>
                      <a:r>
                        <a:rPr lang="en-US" sz="2800" b="1" i="0" u="none" strike="noStrike" kern="1200" dirty="0">
                          <a:solidFill>
                            <a:schemeClr val="accent4"/>
                          </a:solidFill>
                          <a:effectLst/>
                          <a:latin typeface="Calibri"/>
                          <a:ea typeface="+mn-ea"/>
                          <a:cs typeface="+mn-cs"/>
                        </a:rPr>
                        <a:t>67%</a:t>
                      </a:r>
                    </a:p>
                  </a:txBody>
                  <a:tcPr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en-US" sz="2800" b="1" i="0" u="none" strike="noStrike" dirty="0">
                          <a:solidFill>
                            <a:schemeClr val="accent5"/>
                          </a:solidFill>
                          <a:effectLst/>
                          <a:latin typeface="Calibri"/>
                        </a:rPr>
                        <a:t>71%</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854444823"/>
                  </a:ext>
                </a:extLst>
              </a:tr>
              <a:tr h="528678">
                <a:tc>
                  <a:txBody>
                    <a:bodyPr/>
                    <a:lstStyle/>
                    <a:p>
                      <a:pPr algn="ctr"/>
                      <a:r>
                        <a:rPr lang="en-US" sz="1050" kern="1200" dirty="0">
                          <a:solidFill>
                            <a:schemeClr val="tx1"/>
                          </a:solidFill>
                          <a:effectLst/>
                          <a:latin typeface="+mn-lt"/>
                          <a:ea typeface="+mn-ea"/>
                          <a:cs typeface="+mn-cs"/>
                        </a:rPr>
                        <a:t>Palliative care provides patients with relief from the symptoms, pain, and stress of a serious illness</a:t>
                      </a:r>
                      <a:endParaRPr lang="en-US" sz="1050" b="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2"/>
                          </a:solidFill>
                          <a:effectLst/>
                          <a:latin typeface="Calibri"/>
                        </a:rPr>
                        <a:t>49%</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3"/>
                          </a:solidFill>
                          <a:effectLst/>
                          <a:latin typeface="Calibri"/>
                        </a:rPr>
                        <a:t>53%</a:t>
                      </a:r>
                    </a:p>
                  </a:txBody>
                  <a:tcPr marL="1624" marR="1624" marT="162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2800" b="1" i="0" u="none" strike="noStrike" kern="1200" dirty="0">
                          <a:solidFill>
                            <a:schemeClr val="accent4"/>
                          </a:solidFill>
                          <a:effectLst/>
                          <a:latin typeface="Calibri"/>
                          <a:ea typeface="+mn-ea"/>
                          <a:cs typeface="+mn-cs"/>
                        </a:rPr>
                        <a:t>67%</a:t>
                      </a:r>
                    </a:p>
                  </a:txBody>
                  <a:tcPr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n-US" sz="2800" b="1" i="0" u="none" strike="noStrike" dirty="0">
                          <a:solidFill>
                            <a:schemeClr val="accent5"/>
                          </a:solidFill>
                          <a:effectLst/>
                          <a:latin typeface="Calibri"/>
                        </a:rPr>
                        <a:t>65%</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528678">
                <a:tc>
                  <a:txBody>
                    <a:bodyPr/>
                    <a:lstStyle/>
                    <a:p>
                      <a:pPr algn="ctr"/>
                      <a:r>
                        <a:rPr lang="en-US" sz="1050" kern="1200" dirty="0">
                          <a:solidFill>
                            <a:schemeClr val="tx1"/>
                          </a:solidFill>
                          <a:effectLst/>
                          <a:latin typeface="+mn-lt"/>
                          <a:ea typeface="+mn-ea"/>
                          <a:cs typeface="+mn-cs"/>
                        </a:rPr>
                        <a:t>Palliative care is appropriate at any age and at any stage in a serious illness and can be provided alongside curative treatment.</a:t>
                      </a:r>
                      <a:endParaRPr lang="en-US" sz="105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2"/>
                          </a:solidFill>
                          <a:effectLst/>
                          <a:latin typeface="Calibri"/>
                        </a:rPr>
                        <a:t>54%</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n-US" sz="2800" b="1" i="0" u="none" strike="noStrike" dirty="0">
                          <a:solidFill>
                            <a:schemeClr val="accent3"/>
                          </a:solidFill>
                          <a:effectLst/>
                          <a:latin typeface="Calibri"/>
                        </a:rPr>
                        <a:t>53%</a:t>
                      </a:r>
                    </a:p>
                  </a:txBody>
                  <a:tcPr marL="1624" marR="1624" marT="162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2800" b="1" i="0" u="none" strike="noStrike" kern="1200" dirty="0">
                          <a:solidFill>
                            <a:schemeClr val="accent4"/>
                          </a:solidFill>
                          <a:effectLst/>
                          <a:latin typeface="Calibri"/>
                          <a:ea typeface="+mn-ea"/>
                          <a:cs typeface="+mn-cs"/>
                        </a:rPr>
                        <a:t>66%</a:t>
                      </a:r>
                    </a:p>
                  </a:txBody>
                  <a:tcPr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5"/>
                          </a:solidFill>
                          <a:effectLst/>
                          <a:latin typeface="Calibri"/>
                        </a:rPr>
                        <a:t>56%</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820813"/>
                  </a:ext>
                </a:extLst>
              </a:tr>
              <a:tr h="5286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Palliative care doctors, nurses, and other specialists work together as a team with a patient’s other doctors to provide an extra layer of support.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2"/>
                          </a:solidFill>
                          <a:effectLst/>
                          <a:latin typeface="Calibri"/>
                        </a:rPr>
                        <a:t>51%</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3"/>
                          </a:solidFill>
                          <a:effectLst/>
                          <a:latin typeface="Calibri"/>
                        </a:rPr>
                        <a:t>54%</a:t>
                      </a:r>
                    </a:p>
                  </a:txBody>
                  <a:tcPr marL="1624" marR="1624" marT="162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2800" b="1" i="0" u="none" strike="noStrike" kern="1200" dirty="0">
                          <a:solidFill>
                            <a:schemeClr val="accent4"/>
                          </a:solidFill>
                          <a:effectLst/>
                          <a:latin typeface="Calibri"/>
                          <a:ea typeface="+mn-ea"/>
                          <a:cs typeface="+mn-cs"/>
                        </a:rPr>
                        <a:t>64%</a:t>
                      </a:r>
                    </a:p>
                  </a:txBody>
                  <a:tcPr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5"/>
                          </a:solidFill>
                          <a:effectLst/>
                          <a:latin typeface="Calibri"/>
                        </a:rPr>
                        <a:t>58%</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9367961"/>
                  </a:ext>
                </a:extLst>
              </a:tr>
              <a:tr h="5286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Palliative care helps patients and family members coordinate a patient’s care among health care providers and navigate the medical system.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2"/>
                          </a:solidFill>
                          <a:effectLst/>
                          <a:latin typeface="Calibri"/>
                        </a:rPr>
                        <a:t>48%</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3"/>
                          </a:solidFill>
                          <a:effectLst/>
                          <a:latin typeface="Calibri"/>
                        </a:rPr>
                        <a:t>52%</a:t>
                      </a:r>
                    </a:p>
                  </a:txBody>
                  <a:tcPr marL="1624" marR="1624" marT="162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2800" b="1" i="0" u="none" strike="noStrike" kern="1200" dirty="0">
                          <a:solidFill>
                            <a:schemeClr val="accent4"/>
                          </a:solidFill>
                          <a:effectLst/>
                          <a:latin typeface="Calibri"/>
                          <a:ea typeface="+mn-ea"/>
                          <a:cs typeface="+mn-cs"/>
                        </a:rPr>
                        <a:t>63%</a:t>
                      </a:r>
                    </a:p>
                  </a:txBody>
                  <a:tcPr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5"/>
                          </a:solidFill>
                          <a:effectLst/>
                          <a:latin typeface="Calibri"/>
                        </a:rPr>
                        <a:t>56%</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307864"/>
                  </a:ext>
                </a:extLst>
              </a:tr>
              <a:tr h="5286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Palliative care is available to patients with a serious illness regardless of their prognosis.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2"/>
                          </a:solidFill>
                          <a:effectLst/>
                          <a:latin typeface="Calibri"/>
                        </a:rPr>
                        <a:t>47%</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3"/>
                          </a:solidFill>
                          <a:effectLst/>
                          <a:latin typeface="Calibri"/>
                        </a:rPr>
                        <a:t>52%</a:t>
                      </a:r>
                    </a:p>
                  </a:txBody>
                  <a:tcPr marL="1624" marR="1624" marT="162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2800" b="1" i="0" u="none" strike="noStrike" kern="1200" dirty="0">
                          <a:solidFill>
                            <a:schemeClr val="accent4"/>
                          </a:solidFill>
                          <a:effectLst/>
                          <a:latin typeface="Calibri"/>
                          <a:ea typeface="+mn-ea"/>
                          <a:cs typeface="+mn-cs"/>
                        </a:rPr>
                        <a:t>61%</a:t>
                      </a:r>
                    </a:p>
                  </a:txBody>
                  <a:tcPr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5"/>
                          </a:solidFill>
                          <a:effectLst/>
                          <a:latin typeface="Calibri"/>
                        </a:rPr>
                        <a:t>58%</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86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The palliative care team of doctors, nurses, and other specialists spends time with a patient and their family to help them match their treatment options to their goals.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2"/>
                          </a:solidFill>
                          <a:effectLst/>
                          <a:latin typeface="Calibri"/>
                        </a:rPr>
                        <a:t>54%</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n-US" sz="2800" b="1" i="0" u="none" strike="noStrike" dirty="0">
                          <a:solidFill>
                            <a:schemeClr val="accent3"/>
                          </a:solidFill>
                          <a:effectLst/>
                          <a:latin typeface="Calibri"/>
                        </a:rPr>
                        <a:t>57%</a:t>
                      </a:r>
                    </a:p>
                  </a:txBody>
                  <a:tcPr marL="1624" marR="1624" marT="162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algn="ctr" defTabSz="914400" rtl="0" eaLnBrk="1" fontAlgn="ctr" latinLnBrk="0" hangingPunct="1"/>
                      <a:r>
                        <a:rPr lang="en-US" sz="2800" b="1" i="0" u="none" strike="noStrike" kern="1200" dirty="0">
                          <a:solidFill>
                            <a:schemeClr val="accent4"/>
                          </a:solidFill>
                          <a:effectLst/>
                          <a:latin typeface="Calibri"/>
                          <a:ea typeface="+mn-ea"/>
                          <a:cs typeface="+mn-cs"/>
                        </a:rPr>
                        <a:t>60%</a:t>
                      </a:r>
                    </a:p>
                  </a:txBody>
                  <a:tcPr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5"/>
                          </a:solidFill>
                          <a:effectLst/>
                          <a:latin typeface="Calibri"/>
                        </a:rPr>
                        <a:t>57%</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28678">
                <a:tc>
                  <a:txBody>
                    <a:bodyPr/>
                    <a:lstStyle/>
                    <a:p>
                      <a:pPr algn="ctr"/>
                      <a:r>
                        <a:rPr lang="en-US" sz="1050" kern="1200" dirty="0">
                          <a:solidFill>
                            <a:schemeClr val="tx1"/>
                          </a:solidFill>
                          <a:effectLst/>
                          <a:latin typeface="+mn-lt"/>
                          <a:ea typeface="+mn-ea"/>
                          <a:cs typeface="+mn-cs"/>
                        </a:rPr>
                        <a:t>Palliative care is about treating the patient as opposed to the disease</a:t>
                      </a:r>
                      <a:endParaRPr lang="en-US" sz="105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2"/>
                          </a:solidFill>
                          <a:effectLst/>
                          <a:latin typeface="Calibri"/>
                        </a:rPr>
                        <a:t>45%</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3"/>
                          </a:solidFill>
                          <a:effectLst/>
                          <a:latin typeface="Calibri"/>
                        </a:rPr>
                        <a:t>47%</a:t>
                      </a:r>
                    </a:p>
                  </a:txBody>
                  <a:tcPr marL="1624" marR="1624" marT="162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2800" b="1" i="0" u="none" strike="noStrike" kern="1200" dirty="0">
                          <a:solidFill>
                            <a:schemeClr val="accent4"/>
                          </a:solidFill>
                          <a:effectLst/>
                          <a:latin typeface="Calibri"/>
                          <a:ea typeface="+mn-ea"/>
                          <a:cs typeface="+mn-cs"/>
                        </a:rPr>
                        <a:t>57%</a:t>
                      </a:r>
                    </a:p>
                  </a:txBody>
                  <a:tcPr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chemeClr val="accent5"/>
                          </a:solidFill>
                          <a:effectLst/>
                          <a:latin typeface="Calibri"/>
                        </a:rPr>
                        <a:t>56%</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37014453"/>
                  </a:ext>
                </a:extLst>
              </a:tr>
            </a:tbl>
          </a:graphicData>
        </a:graphic>
      </p:graphicFrame>
      <p:sp>
        <p:nvSpPr>
          <p:cNvPr id="5" name="TextBox 4">
            <a:extLst>
              <a:ext uri="{FF2B5EF4-FFF2-40B4-BE49-F238E27FC236}">
                <a16:creationId xmlns:a16="http://schemas.microsoft.com/office/drawing/2014/main" id="{2AA2BEB0-E80A-459A-8700-EFE161312991}"/>
              </a:ext>
            </a:extLst>
          </p:cNvPr>
          <p:cNvSpPr txBox="1"/>
          <p:nvPr/>
        </p:nvSpPr>
        <p:spPr>
          <a:xfrm>
            <a:off x="71173" y="5871178"/>
            <a:ext cx="9006839" cy="646331"/>
          </a:xfrm>
          <a:prstGeom prst="rect">
            <a:avLst/>
          </a:prstGeom>
          <a:noFill/>
        </p:spPr>
        <p:txBody>
          <a:bodyPr wrap="square" rtlCol="0">
            <a:spAutoFit/>
          </a:bodyPr>
          <a:lstStyle>
            <a:defPPr>
              <a:defRPr lang="en-US"/>
            </a:defPPr>
            <a:lvl1pPr algn="ctr">
              <a:defRPr sz="1200" i="1"/>
            </a:lvl1pPr>
          </a:lstStyle>
          <a:p>
            <a:r>
              <a:rPr lang="en-US" dirty="0"/>
              <a:t>Now I am going to read you some more statements about palliative care. For each statement please tell me whether the statement gives you a more favorable opinion about palliative care, a less favorable opinion about palliative care, or if it makes no difference in your opinion of palliative care one way or the other.</a:t>
            </a:r>
          </a:p>
        </p:txBody>
      </p:sp>
      <p:cxnSp>
        <p:nvCxnSpPr>
          <p:cNvPr id="7" name="Straight Connector 6">
            <a:extLst>
              <a:ext uri="{FF2B5EF4-FFF2-40B4-BE49-F238E27FC236}">
                <a16:creationId xmlns:a16="http://schemas.microsoft.com/office/drawing/2014/main" id="{1412674E-08DC-4090-B053-709D94851EED}"/>
              </a:ext>
            </a:extLst>
          </p:cNvPr>
          <p:cNvCxnSpPr/>
          <p:nvPr/>
        </p:nvCxnSpPr>
        <p:spPr>
          <a:xfrm>
            <a:off x="172969" y="5924262"/>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5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68580" y="476057"/>
            <a:ext cx="9006840" cy="227428"/>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noProof="0" dirty="0">
                <a:solidFill>
                  <a:prstClr val="black"/>
                </a:solidFill>
              </a:rPr>
              <a:t>When asked to choose the two MOST important things to convey about palliative care, consumers choose relieving suffering, providing the best possible quality of life.</a:t>
            </a:r>
            <a:endParaRPr kumimoji="0" lang="en-US" sz="2200" b="1" i="0" u="none" strike="noStrike" kern="0" cap="none" spc="0" normalizeH="0" baseline="0" noProof="0" dirty="0">
              <a:ln>
                <a:noFill/>
              </a:ln>
              <a:solidFill>
                <a:prstClr val="black"/>
              </a:solidFill>
              <a:effectLst/>
              <a:uLnTx/>
              <a:uFillTx/>
            </a:endParaRPr>
          </a:p>
        </p:txBody>
      </p:sp>
      <p:graphicFrame>
        <p:nvGraphicFramePr>
          <p:cNvPr id="39" name="Table 38">
            <a:extLst>
              <a:ext uri="{FF2B5EF4-FFF2-40B4-BE49-F238E27FC236}">
                <a16:creationId xmlns:a16="http://schemas.microsoft.com/office/drawing/2014/main" id="{B8A930AC-8C4B-4FD3-881F-332EE36BF587}"/>
              </a:ext>
            </a:extLst>
          </p:cNvPr>
          <p:cNvGraphicFramePr>
            <a:graphicFrameLocks noGrp="1"/>
          </p:cNvGraphicFramePr>
          <p:nvPr>
            <p:extLst>
              <p:ext uri="{D42A27DB-BD31-4B8C-83A1-F6EECF244321}">
                <p14:modId xmlns:p14="http://schemas.microsoft.com/office/powerpoint/2010/main" val="1626175402"/>
              </p:ext>
            </p:extLst>
          </p:nvPr>
        </p:nvGraphicFramePr>
        <p:xfrm>
          <a:off x="304800" y="1062247"/>
          <a:ext cx="8534399" cy="4749300"/>
        </p:xfrm>
        <a:graphic>
          <a:graphicData uri="http://schemas.openxmlformats.org/drawingml/2006/table">
            <a:tbl>
              <a:tblPr firstRow="1" bandRow="1">
                <a:effectLst>
                  <a:outerShdw blurRad="50800" dist="38100" dir="2700000" algn="tl" rotWithShape="0">
                    <a:prstClr val="black">
                      <a:alpha val="40000"/>
                    </a:prstClr>
                  </a:outerShdw>
                </a:effectLst>
              </a:tblPr>
              <a:tblGrid>
                <a:gridCol w="3390507">
                  <a:extLst>
                    <a:ext uri="{9D8B030D-6E8A-4147-A177-3AD203B41FA5}">
                      <a16:colId xmlns:a16="http://schemas.microsoft.com/office/drawing/2014/main" val="20000"/>
                    </a:ext>
                  </a:extLst>
                </a:gridCol>
                <a:gridCol w="1285973">
                  <a:extLst>
                    <a:ext uri="{9D8B030D-6E8A-4147-A177-3AD203B41FA5}">
                      <a16:colId xmlns:a16="http://schemas.microsoft.com/office/drawing/2014/main" val="1771105458"/>
                    </a:ext>
                  </a:extLst>
                </a:gridCol>
                <a:gridCol w="1285973">
                  <a:extLst>
                    <a:ext uri="{9D8B030D-6E8A-4147-A177-3AD203B41FA5}">
                      <a16:colId xmlns:a16="http://schemas.microsoft.com/office/drawing/2014/main" val="20005"/>
                    </a:ext>
                  </a:extLst>
                </a:gridCol>
                <a:gridCol w="1285973">
                  <a:extLst>
                    <a:ext uri="{9D8B030D-6E8A-4147-A177-3AD203B41FA5}">
                      <a16:colId xmlns:a16="http://schemas.microsoft.com/office/drawing/2014/main" val="1351524007"/>
                    </a:ext>
                  </a:extLst>
                </a:gridCol>
                <a:gridCol w="1285973">
                  <a:extLst>
                    <a:ext uri="{9D8B030D-6E8A-4147-A177-3AD203B41FA5}">
                      <a16:colId xmlns:a16="http://schemas.microsoft.com/office/drawing/2014/main" val="2699225755"/>
                    </a:ext>
                  </a:extLst>
                </a:gridCol>
              </a:tblGrid>
              <a:tr h="25946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1" i="1" u="sng" strike="noStrike" kern="1200" dirty="0">
                        <a:solidFill>
                          <a:schemeClr val="tx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b="1" kern="1200" dirty="0">
                          <a:solidFill>
                            <a:schemeClr val="bg1"/>
                          </a:solidFill>
                          <a:latin typeface="+mn-lt"/>
                          <a:ea typeface="+mn-ea"/>
                          <a:cs typeface="Arial" panose="020B0604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US" sz="1800" b="1" kern="1200" dirty="0">
                          <a:solidFill>
                            <a:schemeClr val="bg1"/>
                          </a:solidFill>
                          <a:latin typeface="+mn-lt"/>
                          <a:ea typeface="+mn-ea"/>
                          <a:cs typeface="Arial" panose="020B0604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ctr" latinLnBrk="0" hangingPunct="1"/>
                      <a:r>
                        <a:rPr lang="en-US" sz="1800" b="1" kern="1200" dirty="0">
                          <a:solidFill>
                            <a:schemeClr val="bg1"/>
                          </a:solidFill>
                          <a:latin typeface="+mn-lt"/>
                          <a:ea typeface="+mn-ea"/>
                          <a:cs typeface="Arial" panose="020B0604020202020204" pitchFamily="34" charset="0"/>
                        </a:rPr>
                        <a:t>Patients</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US" sz="1800" b="1" kern="1200" dirty="0">
                          <a:solidFill>
                            <a:schemeClr val="bg1"/>
                          </a:solidFill>
                          <a:latin typeface="+mn-lt"/>
                          <a:ea typeface="+mn-ea"/>
                          <a:cs typeface="Arial" panose="020B0604020202020204" pitchFamily="34" charset="0"/>
                        </a:rPr>
                        <a:t>Caregivers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399315">
                <a:tc>
                  <a:txBody>
                    <a:bodyPr/>
                    <a:lstStyle/>
                    <a:p>
                      <a:pPr algn="ctr"/>
                      <a:r>
                        <a:rPr lang="en-US" sz="1050" kern="1200" dirty="0">
                          <a:solidFill>
                            <a:schemeClr val="tx1"/>
                          </a:solidFill>
                          <a:effectLst/>
                          <a:latin typeface="+mn-lt"/>
                          <a:ea typeface="+mn-ea"/>
                          <a:cs typeface="+mn-cs"/>
                        </a:rPr>
                        <a:t>The goal of palliative care is to relieve suffering and provide the best possible quality of life</a:t>
                      </a:r>
                      <a:endParaRPr lang="en-US" sz="105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2"/>
                          </a:solidFill>
                          <a:latin typeface="+mn-lt"/>
                          <a:ea typeface="+mn-ea"/>
                          <a:cs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algn="ctr" defTabSz="914400" rtl="0" eaLnBrk="1" fontAlgn="ctr" latinLnBrk="0" hangingPunct="1"/>
                      <a:r>
                        <a:rPr lang="en-US" sz="2400" b="1" kern="1200" dirty="0">
                          <a:solidFill>
                            <a:schemeClr val="accent3"/>
                          </a:solidFill>
                          <a:latin typeface="+mn-lt"/>
                          <a:ea typeface="+mn-ea"/>
                          <a:cs typeface="Arial" panose="020B0604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algn="ctr" defTabSz="914400" rtl="0" eaLnBrk="1" fontAlgn="ctr" latinLnBrk="0" hangingPunct="1"/>
                      <a:r>
                        <a:rPr lang="en-US" sz="2400" b="1" kern="1200" dirty="0">
                          <a:solidFill>
                            <a:schemeClr val="accent4"/>
                          </a:solidFill>
                          <a:latin typeface="+mn-lt"/>
                          <a:ea typeface="+mn-ea"/>
                          <a:cs typeface="Arial" panose="020B0604020202020204" pitchFamily="34" charset="0"/>
                        </a:rPr>
                        <a:t>49%</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algn="ctr" defTabSz="914400" rtl="0" eaLnBrk="1" fontAlgn="ctr" latinLnBrk="0" hangingPunct="1"/>
                      <a:r>
                        <a:rPr lang="en-US" sz="2400" b="1" kern="1200" dirty="0">
                          <a:solidFill>
                            <a:schemeClr val="accent5"/>
                          </a:solidFill>
                          <a:latin typeface="+mn-lt"/>
                          <a:ea typeface="+mn-ea"/>
                          <a:cs typeface="Arial" panose="020B0604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0001"/>
                  </a:ext>
                </a:extLst>
              </a:tr>
              <a:tr h="399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The palliative care team spends time with a patient and their family to help match treatment options to their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2"/>
                          </a:solidFill>
                          <a:latin typeface="+mn-lt"/>
                          <a:ea typeface="+mn-ea"/>
                          <a:cs typeface="Arial" panose="020B0604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algn="ctr" defTabSz="914400" rtl="0" eaLnBrk="1" fontAlgn="ctr" latinLnBrk="0" hangingPunct="1"/>
                      <a:r>
                        <a:rPr lang="en-US" sz="2400" b="1" kern="1200" dirty="0">
                          <a:solidFill>
                            <a:schemeClr val="accent3"/>
                          </a:solidFill>
                          <a:latin typeface="+mn-lt"/>
                          <a:ea typeface="+mn-ea"/>
                          <a:cs typeface="Arial" panose="020B0604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algn="ctr" defTabSz="914400" rtl="0" eaLnBrk="1" fontAlgn="ctr" latinLnBrk="0" hangingPunct="1"/>
                      <a:r>
                        <a:rPr lang="en-US" sz="2400" b="1" kern="1200" dirty="0">
                          <a:solidFill>
                            <a:schemeClr val="accent4"/>
                          </a:solidFill>
                          <a:latin typeface="+mn-lt"/>
                          <a:ea typeface="+mn-ea"/>
                          <a:cs typeface="Arial" panose="020B0604020202020204" pitchFamily="34" charset="0"/>
                        </a:rPr>
                        <a:t>17%</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5"/>
                          </a:solidFill>
                          <a:latin typeface="+mn-lt"/>
                          <a:ea typeface="+mn-ea"/>
                          <a:cs typeface="Arial" panose="020B0604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913086101"/>
                  </a:ext>
                </a:extLst>
              </a:tr>
              <a:tr h="399315">
                <a:tc>
                  <a:txBody>
                    <a:bodyPr/>
                    <a:lstStyle/>
                    <a:p>
                      <a:pPr algn="ctr"/>
                      <a:r>
                        <a:rPr lang="en-US" sz="1050" kern="1200" dirty="0">
                          <a:solidFill>
                            <a:schemeClr val="tx1"/>
                          </a:solidFill>
                          <a:effectLst/>
                          <a:latin typeface="+mn-lt"/>
                          <a:ea typeface="+mn-ea"/>
                          <a:cs typeface="+mn-cs"/>
                        </a:rPr>
                        <a:t>It helps coordinate a patient’s care and helps them navigate the medical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2"/>
                          </a:solidFill>
                          <a:latin typeface="+mn-lt"/>
                          <a:ea typeface="+mn-ea"/>
                          <a:cs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algn="ctr" defTabSz="914400" rtl="0" eaLnBrk="1" fontAlgn="ctr" latinLnBrk="0" hangingPunct="1"/>
                      <a:r>
                        <a:rPr lang="en-US" sz="2400" b="1" kern="1200" dirty="0">
                          <a:solidFill>
                            <a:schemeClr val="accent3"/>
                          </a:solidFill>
                          <a:latin typeface="+mn-lt"/>
                          <a:ea typeface="+mn-ea"/>
                          <a:cs typeface="Arial" panose="020B06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algn="ctr" defTabSz="914400" rtl="0" eaLnBrk="1" fontAlgn="ctr" latinLnBrk="0" hangingPunct="1"/>
                      <a:r>
                        <a:rPr lang="en-US" sz="2400" b="1" kern="1200" dirty="0">
                          <a:solidFill>
                            <a:schemeClr val="accent4"/>
                          </a:solidFill>
                          <a:latin typeface="+mn-lt"/>
                          <a:ea typeface="+mn-ea"/>
                          <a:cs typeface="Arial" panose="020B0604020202020204" pitchFamily="34" charset="0"/>
                        </a:rPr>
                        <a:t>12%</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5"/>
                          </a:solidFill>
                          <a:latin typeface="+mn-lt"/>
                          <a:ea typeface="+mn-ea"/>
                          <a:cs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9315">
                <a:tc>
                  <a:txBody>
                    <a:bodyPr/>
                    <a:lstStyle/>
                    <a:p>
                      <a:pPr algn="ctr"/>
                      <a:r>
                        <a:rPr lang="en-US" sz="1050" kern="1200" dirty="0">
                          <a:solidFill>
                            <a:schemeClr val="tx1"/>
                          </a:solidFill>
                          <a:effectLst/>
                          <a:latin typeface="+mn-lt"/>
                          <a:ea typeface="+mn-ea"/>
                          <a:cs typeface="+mn-cs"/>
                        </a:rPr>
                        <a:t>Studies have shown that patients who receive it live longer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2"/>
                          </a:solidFill>
                          <a:latin typeface="+mn-lt"/>
                          <a:ea typeface="+mn-ea"/>
                          <a:cs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3"/>
                          </a:solidFill>
                          <a:latin typeface="+mn-lt"/>
                          <a:ea typeface="+mn-ea"/>
                          <a:cs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4"/>
                          </a:solidFill>
                          <a:latin typeface="+mn-lt"/>
                          <a:ea typeface="+mn-ea"/>
                          <a:cs typeface="Arial" panose="020B0604020202020204" pitchFamily="34" charset="0"/>
                        </a:rPr>
                        <a:t>21%</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algn="ctr" defTabSz="914400" rtl="0" eaLnBrk="1" fontAlgn="ctr" latinLnBrk="0" hangingPunct="1"/>
                      <a:r>
                        <a:rPr lang="en-US" sz="2400" b="1" kern="1200" dirty="0">
                          <a:solidFill>
                            <a:schemeClr val="accent5"/>
                          </a:solidFill>
                          <a:latin typeface="+mn-lt"/>
                          <a:ea typeface="+mn-ea"/>
                          <a:cs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706545"/>
                  </a:ext>
                </a:extLst>
              </a:tr>
              <a:tr h="399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It is appropriate at any age and at any stage in a serious illness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2"/>
                          </a:solidFill>
                          <a:latin typeface="+mn-lt"/>
                          <a:ea typeface="+mn-ea"/>
                          <a:cs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3"/>
                          </a:solidFill>
                          <a:latin typeface="+mn-lt"/>
                          <a:ea typeface="+mn-ea"/>
                          <a:cs typeface="Arial" panose="020B06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algn="ctr" defTabSz="914400" rtl="0" eaLnBrk="1" fontAlgn="ctr" latinLnBrk="0" hangingPunct="1"/>
                      <a:r>
                        <a:rPr lang="en-US" sz="2400" b="1" kern="1200" dirty="0">
                          <a:solidFill>
                            <a:schemeClr val="accent4"/>
                          </a:solidFill>
                          <a:latin typeface="+mn-lt"/>
                          <a:ea typeface="+mn-ea"/>
                          <a:cs typeface="Arial" panose="020B0604020202020204" pitchFamily="34" charset="0"/>
                        </a:rPr>
                        <a:t>15%</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5"/>
                          </a:solidFill>
                          <a:latin typeface="+mn-lt"/>
                          <a:ea typeface="+mn-ea"/>
                          <a:cs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6245875"/>
                  </a:ext>
                </a:extLst>
              </a:tr>
              <a:tr h="399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It is about treating the patient as opposed to the disease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2"/>
                          </a:solidFill>
                          <a:latin typeface="+mn-lt"/>
                          <a:ea typeface="+mn-ea"/>
                          <a:cs typeface="Arial" panose="020B06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3"/>
                          </a:solidFill>
                          <a:latin typeface="+mn-lt"/>
                          <a:ea typeface="+mn-ea"/>
                          <a:cs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4"/>
                          </a:solidFill>
                          <a:latin typeface="+mn-lt"/>
                          <a:ea typeface="+mn-ea"/>
                          <a:cs typeface="Arial" panose="020B0604020202020204" pitchFamily="34" charset="0"/>
                        </a:rPr>
                        <a:t>16%</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5"/>
                          </a:solidFill>
                          <a:latin typeface="+mn-lt"/>
                          <a:ea typeface="+mn-ea"/>
                          <a:cs typeface="Arial" panose="020B0604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4306093"/>
                  </a:ext>
                </a:extLst>
              </a:tr>
              <a:tr h="399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It provides patients with relief from symptoms, pain, and stress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2"/>
                          </a:solidFill>
                          <a:latin typeface="+mn-lt"/>
                          <a:ea typeface="+mn-ea"/>
                          <a:cs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3"/>
                          </a:solidFill>
                          <a:latin typeface="+mn-lt"/>
                          <a:ea typeface="+mn-ea"/>
                          <a:cs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4"/>
                          </a:solidFill>
                          <a:latin typeface="+mn-lt"/>
                          <a:ea typeface="+mn-ea"/>
                          <a:cs typeface="Arial" panose="020B0604020202020204" pitchFamily="34" charset="0"/>
                        </a:rPr>
                        <a:t>31%</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algn="ctr" defTabSz="914400" rtl="0" eaLnBrk="1" fontAlgn="ctr" latinLnBrk="0" hangingPunct="1"/>
                      <a:r>
                        <a:rPr lang="en-US" sz="2400" b="1" kern="1200" dirty="0">
                          <a:solidFill>
                            <a:schemeClr val="accent5"/>
                          </a:solidFill>
                          <a:latin typeface="+mn-lt"/>
                          <a:ea typeface="+mn-ea"/>
                          <a:cs typeface="Arial" panose="020B0604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954340856"/>
                  </a:ext>
                </a:extLst>
              </a:tr>
              <a:tr h="399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It is available to patients with a serious illness regardless of their prognosis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2"/>
                          </a:solidFill>
                          <a:latin typeface="+mn-lt"/>
                          <a:ea typeface="+mn-ea"/>
                          <a:cs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3"/>
                          </a:solidFill>
                          <a:latin typeface="+mn-lt"/>
                          <a:ea typeface="+mn-ea"/>
                          <a:cs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4"/>
                          </a:solidFill>
                          <a:latin typeface="+mn-lt"/>
                          <a:ea typeface="+mn-ea"/>
                          <a:cs typeface="Arial" panose="020B0604020202020204" pitchFamily="34" charset="0"/>
                        </a:rPr>
                        <a:t>16%</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5"/>
                          </a:solidFill>
                          <a:latin typeface="+mn-lt"/>
                          <a:ea typeface="+mn-ea"/>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2268307"/>
                  </a:ext>
                </a:extLst>
              </a:tr>
              <a:tr h="399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It is a team approach to provide an extra layer of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2"/>
                          </a:solidFill>
                          <a:latin typeface="+mn-lt"/>
                          <a:ea typeface="+mn-ea"/>
                          <a:cs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3"/>
                          </a:solidFill>
                          <a:latin typeface="+mn-lt"/>
                          <a:ea typeface="+mn-ea"/>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4"/>
                          </a:solidFill>
                          <a:latin typeface="+mn-lt"/>
                          <a:ea typeface="+mn-ea"/>
                          <a:cs typeface="Arial" panose="020B0604020202020204" pitchFamily="34" charset="0"/>
                        </a:rPr>
                        <a:t>10%</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5"/>
                          </a:solidFill>
                          <a:latin typeface="+mn-lt"/>
                          <a:ea typeface="+mn-ea"/>
                          <a:cs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690216"/>
                  </a:ext>
                </a:extLst>
              </a:tr>
              <a:tr h="399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It can be provided together with curative 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2"/>
                          </a:solidFill>
                          <a:latin typeface="+mn-lt"/>
                          <a:ea typeface="+mn-ea"/>
                          <a:cs typeface="Arial" panose="020B0604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3"/>
                          </a:solidFill>
                          <a:latin typeface="+mn-lt"/>
                          <a:ea typeface="+mn-ea"/>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4"/>
                          </a:solidFill>
                          <a:latin typeface="+mn-lt"/>
                          <a:ea typeface="+mn-ea"/>
                          <a:cs typeface="Arial" panose="020B0604020202020204" pitchFamily="34" charset="0"/>
                        </a:rPr>
                        <a:t>10%</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5"/>
                          </a:solidFill>
                          <a:latin typeface="+mn-lt"/>
                          <a:ea typeface="+mn-ea"/>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4824477"/>
                  </a:ext>
                </a:extLst>
              </a:tr>
              <a:tr h="399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None Of These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2"/>
                          </a:solidFill>
                          <a:latin typeface="+mn-lt"/>
                          <a:ea typeface="+mn-ea"/>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3"/>
                          </a:solidFill>
                          <a:latin typeface="+mn-lt"/>
                          <a:ea typeface="+mn-ea"/>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4"/>
                          </a:solidFill>
                          <a:latin typeface="+mn-lt"/>
                          <a:ea typeface="+mn-ea"/>
                          <a:cs typeface="Arial" panose="020B0604020202020204" pitchFamily="34" charset="0"/>
                        </a:rPr>
                        <a:t>1%</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5"/>
                          </a:solidFill>
                          <a:latin typeface="+mn-lt"/>
                          <a:ea typeface="+mn-ea"/>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476568"/>
                  </a:ext>
                </a:extLst>
              </a:tr>
            </a:tbl>
          </a:graphicData>
        </a:graphic>
      </p:graphicFrame>
      <p:sp>
        <p:nvSpPr>
          <p:cNvPr id="2" name="TextBox 1">
            <a:extLst>
              <a:ext uri="{FF2B5EF4-FFF2-40B4-BE49-F238E27FC236}">
                <a16:creationId xmlns:a16="http://schemas.microsoft.com/office/drawing/2014/main" id="{71C12766-EB6B-4C1E-A9FB-F563F2BF16A6}"/>
              </a:ext>
            </a:extLst>
          </p:cNvPr>
          <p:cNvSpPr txBox="1"/>
          <p:nvPr/>
        </p:nvSpPr>
        <p:spPr>
          <a:xfrm>
            <a:off x="68581" y="5814638"/>
            <a:ext cx="9006840" cy="646331"/>
          </a:xfrm>
          <a:prstGeom prst="rect">
            <a:avLst/>
          </a:prstGeom>
          <a:noFill/>
        </p:spPr>
        <p:txBody>
          <a:bodyPr wrap="square" rtlCol="0">
            <a:spAutoFit/>
          </a:bodyPr>
          <a:lstStyle>
            <a:defPPr>
              <a:defRPr lang="en-US"/>
            </a:defPPr>
            <a:lvl1pPr algn="ctr">
              <a:defRPr sz="1200" i="1"/>
            </a:lvl1pPr>
          </a:lstStyle>
          <a:p>
            <a:r>
              <a:rPr lang="en-US" dirty="0"/>
              <a:t>Thinking more specifically about palliative care and some of the things you have heard in the survey so far...which ONE of the following attributes do you think are most important to convey to people about palliative care? ) And which is the next most important thing to convey about palliative care?</a:t>
            </a:r>
          </a:p>
        </p:txBody>
      </p:sp>
      <p:cxnSp>
        <p:nvCxnSpPr>
          <p:cNvPr id="5" name="Straight Connector 4">
            <a:extLst>
              <a:ext uri="{FF2B5EF4-FFF2-40B4-BE49-F238E27FC236}">
                <a16:creationId xmlns:a16="http://schemas.microsoft.com/office/drawing/2014/main" id="{5716FC3E-9B9A-4F60-B920-D5CCBCD306CF}"/>
              </a:ext>
            </a:extLst>
          </p:cNvPr>
          <p:cNvCxnSpPr/>
          <p:nvPr/>
        </p:nvCxnSpPr>
        <p:spPr>
          <a:xfrm>
            <a:off x="172969" y="5848846"/>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739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68580" y="256935"/>
            <a:ext cx="9010650" cy="609600"/>
          </a:xfrm>
          <a:prstGeom prst="rect">
            <a:avLst/>
          </a:prstGeom>
          <a:noFill/>
        </p:spPr>
        <p:txBody>
          <a:bodyPr wrap="square" lIns="0" tIns="0" rIns="0" bIns="0" rtlCol="0" anchor="ctr">
            <a:noAutofit/>
          </a:bodyPr>
          <a:lstStyle/>
          <a:p>
            <a:pPr lvl="0" algn="ctr">
              <a:defRPr/>
            </a:pPr>
            <a:r>
              <a:rPr lang="en-US" b="1" kern="0" dirty="0">
                <a:solidFill>
                  <a:prstClr val="black"/>
                </a:solidFill>
              </a:rPr>
              <a:t>How you talk about palliative care impacts perceptions about palliative care.  Attitudes about palliative care shift to become significantly more favorable throughout the course of the survey as respondents are educated about palliative care.</a:t>
            </a:r>
            <a:endParaRPr kumimoji="0" lang="en-US" b="1" i="0" u="none" strike="noStrike" kern="0" cap="none" spc="0" normalizeH="0" baseline="0" noProof="0" dirty="0">
              <a:ln>
                <a:noFill/>
              </a:ln>
              <a:solidFill>
                <a:prstClr val="black"/>
              </a:solidFill>
              <a:effectLst/>
              <a:uLnTx/>
              <a:uFillTx/>
              <a:latin typeface="Calibri"/>
              <a:ea typeface="+mn-ea"/>
              <a:cs typeface="+mn-cs"/>
            </a:endParaRPr>
          </a:p>
        </p:txBody>
      </p:sp>
      <p:graphicFrame>
        <p:nvGraphicFramePr>
          <p:cNvPr id="39" name="Table 38">
            <a:extLst>
              <a:ext uri="{FF2B5EF4-FFF2-40B4-BE49-F238E27FC236}">
                <a16:creationId xmlns:a16="http://schemas.microsoft.com/office/drawing/2014/main" id="{B8A930AC-8C4B-4FD3-881F-332EE36BF587}"/>
              </a:ext>
            </a:extLst>
          </p:cNvPr>
          <p:cNvGraphicFramePr>
            <a:graphicFrameLocks noGrp="1"/>
          </p:cNvGraphicFramePr>
          <p:nvPr>
            <p:extLst>
              <p:ext uri="{D42A27DB-BD31-4B8C-83A1-F6EECF244321}">
                <p14:modId xmlns:p14="http://schemas.microsoft.com/office/powerpoint/2010/main" val="2205154190"/>
              </p:ext>
            </p:extLst>
          </p:nvPr>
        </p:nvGraphicFramePr>
        <p:xfrm>
          <a:off x="235632" y="983854"/>
          <a:ext cx="8672735" cy="4751190"/>
        </p:xfrm>
        <a:graphic>
          <a:graphicData uri="http://schemas.openxmlformats.org/drawingml/2006/table">
            <a:tbl>
              <a:tblPr firstRow="1" bandRow="1">
                <a:effectLst>
                  <a:outerShdw blurRad="50800" dist="38100" dir="2700000" algn="tl" rotWithShape="0">
                    <a:prstClr val="black">
                      <a:alpha val="40000"/>
                    </a:prstClr>
                  </a:outerShdw>
                </a:effectLst>
              </a:tblPr>
              <a:tblGrid>
                <a:gridCol w="2136742">
                  <a:extLst>
                    <a:ext uri="{9D8B030D-6E8A-4147-A177-3AD203B41FA5}">
                      <a16:colId xmlns:a16="http://schemas.microsoft.com/office/drawing/2014/main" val="20000"/>
                    </a:ext>
                  </a:extLst>
                </a:gridCol>
                <a:gridCol w="819757">
                  <a:extLst>
                    <a:ext uri="{9D8B030D-6E8A-4147-A177-3AD203B41FA5}">
                      <a16:colId xmlns:a16="http://schemas.microsoft.com/office/drawing/2014/main" val="3789077060"/>
                    </a:ext>
                  </a:extLst>
                </a:gridCol>
                <a:gridCol w="819757">
                  <a:extLst>
                    <a:ext uri="{9D8B030D-6E8A-4147-A177-3AD203B41FA5}">
                      <a16:colId xmlns:a16="http://schemas.microsoft.com/office/drawing/2014/main" val="4245116163"/>
                    </a:ext>
                  </a:extLst>
                </a:gridCol>
                <a:gridCol w="797694">
                  <a:extLst>
                    <a:ext uri="{9D8B030D-6E8A-4147-A177-3AD203B41FA5}">
                      <a16:colId xmlns:a16="http://schemas.microsoft.com/office/drawing/2014/main" val="3198000094"/>
                    </a:ext>
                  </a:extLst>
                </a:gridCol>
                <a:gridCol w="819757">
                  <a:extLst>
                    <a:ext uri="{9D8B030D-6E8A-4147-A177-3AD203B41FA5}">
                      <a16:colId xmlns:a16="http://schemas.microsoft.com/office/drawing/2014/main" val="3668445822"/>
                    </a:ext>
                  </a:extLst>
                </a:gridCol>
                <a:gridCol w="819757">
                  <a:extLst>
                    <a:ext uri="{9D8B030D-6E8A-4147-A177-3AD203B41FA5}">
                      <a16:colId xmlns:a16="http://schemas.microsoft.com/office/drawing/2014/main" val="1237693785"/>
                    </a:ext>
                  </a:extLst>
                </a:gridCol>
                <a:gridCol w="819757">
                  <a:extLst>
                    <a:ext uri="{9D8B030D-6E8A-4147-A177-3AD203B41FA5}">
                      <a16:colId xmlns:a16="http://schemas.microsoft.com/office/drawing/2014/main" val="2014164824"/>
                    </a:ext>
                  </a:extLst>
                </a:gridCol>
                <a:gridCol w="819757">
                  <a:extLst>
                    <a:ext uri="{9D8B030D-6E8A-4147-A177-3AD203B41FA5}">
                      <a16:colId xmlns:a16="http://schemas.microsoft.com/office/drawing/2014/main" val="176423286"/>
                    </a:ext>
                  </a:extLst>
                </a:gridCol>
                <a:gridCol w="819757">
                  <a:extLst>
                    <a:ext uri="{9D8B030D-6E8A-4147-A177-3AD203B41FA5}">
                      <a16:colId xmlns:a16="http://schemas.microsoft.com/office/drawing/2014/main" val="4077038478"/>
                    </a:ext>
                  </a:extLst>
                </a:gridCol>
              </a:tblGrid>
              <a:tr h="292030">
                <a:tc>
                  <a:txBody>
                    <a:bodyPr/>
                    <a:lstStyle/>
                    <a:p>
                      <a:pPr algn="ctr" fontAlgn="ctr"/>
                      <a:endParaRPr lang="en-US" sz="1600" b="1" i="1" u="sng" strike="noStrike" kern="1200" dirty="0">
                        <a:solidFill>
                          <a:schemeClr val="tx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Arial" panose="020B0604020202020204" pitchFamily="34" charset="0"/>
                        </a:rPr>
                        <a:t>Adults Ages 25+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algn="ctr" defTabSz="914400" rtl="0" eaLnBrk="1" fontAlgn="ctr" latinLnBrk="0" hangingPunct="1"/>
                      <a:endParaRPr lang="en-US" sz="2000" b="1" kern="1200" dirty="0">
                        <a:solidFill>
                          <a:schemeClr val="bg1"/>
                        </a:solidFill>
                        <a:latin typeface="+mn-lt"/>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Arial" panose="020B0604020202020204" pitchFamily="34" charset="0"/>
                        </a:rPr>
                        <a:t>Adults Ages 65+</a:t>
                      </a:r>
                    </a:p>
                  </a:txBody>
                  <a:tcPr marL="9525" marR="9525" marT="9525"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marL="0" algn="ctr" defTabSz="914400" rtl="0" eaLnBrk="1" fontAlgn="ctr" latinLnBrk="0" hangingPunct="1"/>
                      <a:endParaRPr lang="en-US" sz="2000" b="1" kern="1200" dirty="0">
                        <a:solidFill>
                          <a:schemeClr val="bg1"/>
                        </a:solidFill>
                        <a:latin typeface="+mn-lt"/>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Arial" panose="020B0604020202020204" pitchFamily="34" charset="0"/>
                        </a:rPr>
                        <a:t>Patients</a:t>
                      </a:r>
                    </a:p>
                  </a:txBody>
                  <a:tcPr marL="9525" marR="9525" marT="9525"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algn="ctr" defTabSz="914400" rtl="0" eaLnBrk="1" fontAlgn="ctr" latinLnBrk="0" hangingPunct="1"/>
                      <a:endParaRPr lang="en-US" sz="2400" b="1" kern="1200" dirty="0">
                        <a:solidFill>
                          <a:schemeClr val="bg1"/>
                        </a:solidFill>
                        <a:latin typeface="+mn-lt"/>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Arial" panose="020B0604020202020204" pitchFamily="34" charset="0"/>
                        </a:rPr>
                        <a:t>Caregivers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en-US" sz="2400" b="1" kern="1200" dirty="0">
                        <a:solidFill>
                          <a:schemeClr val="bg1"/>
                        </a:solidFill>
                        <a:latin typeface="+mn-lt"/>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688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PALLIATIVE CARE IMAGE RATING</a:t>
                      </a:r>
                      <a:endParaRPr lang="en-US" sz="1600" b="1"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 80-100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Mean</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 80-100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Mean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 80-100</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Mean</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 80-100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Mean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91713328"/>
                  </a:ext>
                </a:extLst>
              </a:tr>
              <a:tr h="860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Initial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21%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29%</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59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24%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60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Informed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51%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51%</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51%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7380303"/>
                  </a:ext>
                </a:extLst>
              </a:tr>
              <a:tr h="860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Post Messaging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65%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66%</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63%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6585939"/>
                  </a:ext>
                </a:extLst>
              </a:tr>
              <a:tr h="860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Net Difference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(Post Message-Initial)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+44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+37</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+39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4383743"/>
                  </a:ext>
                </a:extLst>
              </a:tr>
            </a:tbl>
          </a:graphicData>
        </a:graphic>
      </p:graphicFrame>
      <p:sp>
        <p:nvSpPr>
          <p:cNvPr id="3" name="TextBox 2">
            <a:extLst>
              <a:ext uri="{FF2B5EF4-FFF2-40B4-BE49-F238E27FC236}">
                <a16:creationId xmlns:a16="http://schemas.microsoft.com/office/drawing/2014/main" id="{1E8B2DD9-514A-4CCD-A27B-51744BCE725D}"/>
              </a:ext>
            </a:extLst>
          </p:cNvPr>
          <p:cNvSpPr txBox="1"/>
          <p:nvPr/>
        </p:nvSpPr>
        <p:spPr>
          <a:xfrm>
            <a:off x="68580" y="5974283"/>
            <a:ext cx="9006840" cy="369332"/>
          </a:xfrm>
          <a:prstGeom prst="rect">
            <a:avLst/>
          </a:prstGeom>
          <a:noFill/>
        </p:spPr>
        <p:txBody>
          <a:bodyPr wrap="square" rtlCol="0">
            <a:spAutoFit/>
          </a:bodyPr>
          <a:lstStyle>
            <a:defPPr>
              <a:defRPr lang="en-US"/>
            </a:defPPr>
            <a:lvl1pPr algn="ctr">
              <a:defRPr sz="1200" i="1"/>
            </a:lvl1pPr>
          </a:lstStyle>
          <a:p>
            <a:r>
              <a:rPr lang="en-US" sz="900" dirty="0"/>
              <a:t>Now having heard more information about palliative care, please rate your overall impression using a scale of zero to one hundred, where zero means you have a very unfavorable opinion of this and one hundred means you have a very favorable opinion of this and fifty is neutral. </a:t>
            </a:r>
          </a:p>
        </p:txBody>
      </p:sp>
      <p:cxnSp>
        <p:nvCxnSpPr>
          <p:cNvPr id="5" name="Straight Connector 4">
            <a:extLst>
              <a:ext uri="{FF2B5EF4-FFF2-40B4-BE49-F238E27FC236}">
                <a16:creationId xmlns:a16="http://schemas.microsoft.com/office/drawing/2014/main" id="{4200F53F-A46D-4824-84ED-00500A7246EB}"/>
              </a:ext>
            </a:extLst>
          </p:cNvPr>
          <p:cNvCxnSpPr/>
          <p:nvPr/>
        </p:nvCxnSpPr>
        <p:spPr>
          <a:xfrm>
            <a:off x="172969" y="5990251"/>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6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64DAE65-F0B1-4865-8479-D01BA6C3F220}"/>
              </a:ext>
            </a:extLst>
          </p:cNvPr>
          <p:cNvSpPr/>
          <p:nvPr/>
        </p:nvSpPr>
        <p:spPr>
          <a:xfrm>
            <a:off x="570321" y="1011024"/>
            <a:ext cx="8003357" cy="483595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a:spLocks/>
          </p:cNvSpPr>
          <p:nvPr/>
        </p:nvSpPr>
        <p:spPr>
          <a:xfrm>
            <a:off x="570321" y="2315605"/>
            <a:ext cx="8003358" cy="222678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sng" strike="noStrike" kern="0" cap="none" spc="0" normalizeH="0" baseline="0" noProof="0" dirty="0">
                <a:ln>
                  <a:noFill/>
                </a:ln>
                <a:solidFill>
                  <a:schemeClr val="bg1"/>
                </a:solidFill>
                <a:effectLst/>
                <a:uLnTx/>
                <a:uFillTx/>
                <a:latin typeface="Calibri"/>
                <a:ea typeface="+mn-ea"/>
                <a:cs typeface="+mn-cs"/>
              </a:rPr>
              <a:t>Key Findings: </a:t>
            </a:r>
            <a:br>
              <a:rPr kumimoji="0" lang="en-US" sz="6600" b="1" i="0" u="sng" strike="noStrike" kern="0" cap="none" spc="0" normalizeH="0" baseline="0" noProof="0" dirty="0">
                <a:ln>
                  <a:noFill/>
                </a:ln>
                <a:solidFill>
                  <a:schemeClr val="bg1"/>
                </a:solidFill>
                <a:effectLst/>
                <a:uLnTx/>
                <a:uFillTx/>
                <a:latin typeface="Calibri"/>
                <a:ea typeface="+mn-ea"/>
                <a:cs typeface="+mn-cs"/>
              </a:rPr>
            </a:br>
            <a:r>
              <a:rPr kumimoji="0" lang="en-US" sz="6600" b="1" i="0" u="sng" strike="noStrike" kern="0" cap="none" spc="0" normalizeH="0" baseline="0" noProof="0" dirty="0">
                <a:ln>
                  <a:noFill/>
                </a:ln>
                <a:solidFill>
                  <a:schemeClr val="bg1"/>
                </a:solidFill>
                <a:effectLst/>
                <a:uLnTx/>
                <a:uFillTx/>
                <a:latin typeface="Calibri"/>
                <a:ea typeface="+mn-ea"/>
                <a:cs typeface="+mn-cs"/>
              </a:rPr>
              <a:t>Physicians</a:t>
            </a:r>
          </a:p>
        </p:txBody>
      </p:sp>
    </p:spTree>
    <p:extLst>
      <p:ext uri="{BB962C8B-B14F-4D97-AF65-F5344CB8AC3E}">
        <p14:creationId xmlns:p14="http://schemas.microsoft.com/office/powerpoint/2010/main" val="2003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F810242-BEF9-4F24-9E9D-D427C3A8CB5E}"/>
              </a:ext>
            </a:extLst>
          </p:cNvPr>
          <p:cNvGraphicFramePr>
            <a:graphicFrameLocks noGrp="1"/>
          </p:cNvGraphicFramePr>
          <p:nvPr>
            <p:extLst>
              <p:ext uri="{D42A27DB-BD31-4B8C-83A1-F6EECF244321}">
                <p14:modId xmlns:p14="http://schemas.microsoft.com/office/powerpoint/2010/main" val="2950949865"/>
              </p:ext>
            </p:extLst>
          </p:nvPr>
        </p:nvGraphicFramePr>
        <p:xfrm>
          <a:off x="318603" y="1316175"/>
          <a:ext cx="8506795" cy="4399726"/>
        </p:xfrm>
        <a:graphic>
          <a:graphicData uri="http://schemas.openxmlformats.org/drawingml/2006/table">
            <a:tbl>
              <a:tblPr firstRow="1" bandRow="1">
                <a:effectLst>
                  <a:outerShdw blurRad="50800" dist="38100" dir="2700000" algn="tl" rotWithShape="0">
                    <a:prstClr val="black">
                      <a:alpha val="40000"/>
                    </a:prstClr>
                  </a:outerShdw>
                </a:effectLst>
              </a:tblPr>
              <a:tblGrid>
                <a:gridCol w="1927160">
                  <a:extLst>
                    <a:ext uri="{9D8B030D-6E8A-4147-A177-3AD203B41FA5}">
                      <a16:colId xmlns:a16="http://schemas.microsoft.com/office/drawing/2014/main" val="20000"/>
                    </a:ext>
                  </a:extLst>
                </a:gridCol>
                <a:gridCol w="1315927">
                  <a:extLst>
                    <a:ext uri="{9D8B030D-6E8A-4147-A177-3AD203B41FA5}">
                      <a16:colId xmlns:a16="http://schemas.microsoft.com/office/drawing/2014/main" val="1085045587"/>
                    </a:ext>
                  </a:extLst>
                </a:gridCol>
                <a:gridCol w="1315927">
                  <a:extLst>
                    <a:ext uri="{9D8B030D-6E8A-4147-A177-3AD203B41FA5}">
                      <a16:colId xmlns:a16="http://schemas.microsoft.com/office/drawing/2014/main" val="3789077060"/>
                    </a:ext>
                  </a:extLst>
                </a:gridCol>
                <a:gridCol w="1315927">
                  <a:extLst>
                    <a:ext uri="{9D8B030D-6E8A-4147-A177-3AD203B41FA5}">
                      <a16:colId xmlns:a16="http://schemas.microsoft.com/office/drawing/2014/main" val="4245116163"/>
                    </a:ext>
                  </a:extLst>
                </a:gridCol>
                <a:gridCol w="1315927">
                  <a:extLst>
                    <a:ext uri="{9D8B030D-6E8A-4147-A177-3AD203B41FA5}">
                      <a16:colId xmlns:a16="http://schemas.microsoft.com/office/drawing/2014/main" val="3198000094"/>
                    </a:ext>
                  </a:extLst>
                </a:gridCol>
                <a:gridCol w="1315927">
                  <a:extLst>
                    <a:ext uri="{9D8B030D-6E8A-4147-A177-3AD203B41FA5}">
                      <a16:colId xmlns:a16="http://schemas.microsoft.com/office/drawing/2014/main" val="1783553484"/>
                    </a:ext>
                  </a:extLst>
                </a:gridCol>
              </a:tblGrid>
              <a:tr h="1052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PALLIATIVE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IMAGE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(Scale: 1=very unfavorable, 50=neutral, 100=very favorable)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Adults Ages 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Adults Ages 65+</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Patients</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Caregivers</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Physicians</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91713328"/>
                  </a:ext>
                </a:extLst>
              </a:tr>
              <a:tr h="1115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Mean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2"/>
                          </a:solidFill>
                          <a:latin typeface="+mn-lt"/>
                          <a:ea typeface="+mn-ea"/>
                          <a:cs typeface="Arial" panose="020B0604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3"/>
                          </a:solidFill>
                          <a:latin typeface="+mn-lt"/>
                          <a:ea typeface="+mn-ea"/>
                          <a:cs typeface="Arial" panose="020B0604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4"/>
                          </a:solidFill>
                          <a:latin typeface="+mn-lt"/>
                          <a:ea typeface="+mn-ea"/>
                          <a:cs typeface="Arial" panose="020B0604020202020204" pitchFamily="34" charset="0"/>
                        </a:rPr>
                        <a:t>59</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5"/>
                          </a:solidFill>
                          <a:latin typeface="+mn-lt"/>
                          <a:ea typeface="+mn-ea"/>
                          <a:cs typeface="Arial" panose="020B0604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6"/>
                          </a:solidFill>
                          <a:latin typeface="+mn-lt"/>
                          <a:ea typeface="+mn-ea"/>
                          <a:cs typeface="Arial" panose="020B0604020202020204" pitchFamily="34" charset="0"/>
                        </a:rPr>
                        <a:t>82</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F"/>
                    </a:solidFill>
                  </a:tcPr>
                </a:tc>
                <a:extLst>
                  <a:ext uri="{0D108BD9-81ED-4DB2-BD59-A6C34878D82A}">
                    <a16:rowId xmlns:a16="http://schemas.microsoft.com/office/drawing/2014/main" val="10001"/>
                  </a:ext>
                </a:extLst>
              </a:tr>
              <a:tr h="1115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 Rating 80-100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2"/>
                          </a:solidFill>
                          <a:latin typeface="+mn-lt"/>
                          <a:ea typeface="+mn-ea"/>
                          <a:cs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3"/>
                          </a:solidFill>
                          <a:latin typeface="+mn-lt"/>
                          <a:ea typeface="+mn-ea"/>
                          <a:cs typeface="Arial" panose="020B0604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4"/>
                          </a:solidFill>
                          <a:latin typeface="+mn-lt"/>
                          <a:ea typeface="+mn-ea"/>
                          <a:cs typeface="Arial" panose="020B0604020202020204" pitchFamily="34" charset="0"/>
                        </a:rPr>
                        <a:t>29%</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5"/>
                          </a:solidFill>
                          <a:latin typeface="+mn-lt"/>
                          <a:ea typeface="+mn-ea"/>
                          <a:cs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6"/>
                          </a:solidFill>
                          <a:latin typeface="+mn-lt"/>
                          <a:ea typeface="+mn-ea"/>
                          <a:cs typeface="Arial" panose="020B0604020202020204" pitchFamily="34" charset="0"/>
                        </a:rPr>
                        <a:t>72%</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F"/>
                    </a:solidFill>
                  </a:tcPr>
                </a:tc>
                <a:extLst>
                  <a:ext uri="{0D108BD9-81ED-4DB2-BD59-A6C34878D82A}">
                    <a16:rowId xmlns:a16="http://schemas.microsoft.com/office/drawing/2014/main" val="1977380303"/>
                  </a:ext>
                </a:extLst>
              </a:tr>
              <a:tr h="1115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mn-cs"/>
                        </a:rPr>
                        <a:t>Not Able to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2"/>
                          </a:solidFill>
                          <a:latin typeface="+mn-lt"/>
                          <a:ea typeface="+mn-ea"/>
                          <a:cs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3"/>
                          </a:solidFill>
                          <a:latin typeface="+mn-lt"/>
                          <a:ea typeface="+mn-ea"/>
                          <a:cs typeface="Arial" panose="020B0604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4"/>
                          </a:solidFill>
                          <a:latin typeface="+mn-lt"/>
                          <a:ea typeface="+mn-ea"/>
                          <a:cs typeface="Arial" panose="020B0604020202020204" pitchFamily="34" charset="0"/>
                        </a:rPr>
                        <a:t>9%</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5"/>
                          </a:solidFill>
                          <a:latin typeface="+mn-lt"/>
                          <a:ea typeface="+mn-ea"/>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800" b="1" kern="1200" dirty="0">
                          <a:solidFill>
                            <a:schemeClr val="accent6"/>
                          </a:solidFill>
                          <a:latin typeface="+mn-lt"/>
                          <a:ea typeface="+mn-ea"/>
                          <a:cs typeface="Arial" panose="020B0604020202020204" pitchFamily="34" charset="0"/>
                        </a:rPr>
                        <a:t>0%</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F"/>
                    </a:solidFill>
                  </a:tcPr>
                </a:tc>
                <a:extLst>
                  <a:ext uri="{0D108BD9-81ED-4DB2-BD59-A6C34878D82A}">
                    <a16:rowId xmlns:a16="http://schemas.microsoft.com/office/drawing/2014/main" val="472219208"/>
                  </a:ext>
                </a:extLst>
              </a:tr>
            </a:tbl>
          </a:graphicData>
        </a:graphic>
      </p:graphicFrame>
      <p:sp>
        <p:nvSpPr>
          <p:cNvPr id="7" name="TextBox 6">
            <a:extLst>
              <a:ext uri="{FF2B5EF4-FFF2-40B4-BE49-F238E27FC236}">
                <a16:creationId xmlns:a16="http://schemas.microsoft.com/office/drawing/2014/main" id="{7F4826CC-BF16-400E-A685-A4C9FCCB93BB}"/>
              </a:ext>
            </a:extLst>
          </p:cNvPr>
          <p:cNvSpPr txBox="1"/>
          <p:nvPr/>
        </p:nvSpPr>
        <p:spPr>
          <a:xfrm>
            <a:off x="62330" y="5853578"/>
            <a:ext cx="9019339" cy="646331"/>
          </a:xfrm>
          <a:prstGeom prst="rect">
            <a:avLst/>
          </a:prstGeom>
          <a:noFill/>
        </p:spPr>
        <p:txBody>
          <a:bodyPr wrap="square" rtlCol="0">
            <a:spAutoFit/>
          </a:bodyPr>
          <a:lstStyle>
            <a:defPPr>
              <a:defRPr lang="en-US"/>
            </a:defPPr>
            <a:lvl1pPr algn="ctr">
              <a:defRPr sz="1200" i="1"/>
            </a:lvl1pPr>
          </a:lstStyle>
          <a:p>
            <a:r>
              <a:rPr lang="en-US" dirty="0"/>
              <a:t>For each term, please rate your overall impression using a scale of zero to one hundred, where zero means you have a very unfavorable opinion of it and one hundred means you have a very favorable opinion of it and fifty is neutral. You can use any number between zero and one hundred depending on your overall feeling or impression. </a:t>
            </a:r>
          </a:p>
        </p:txBody>
      </p:sp>
      <p:cxnSp>
        <p:nvCxnSpPr>
          <p:cNvPr id="8" name="Straight Connector 7">
            <a:extLst>
              <a:ext uri="{FF2B5EF4-FFF2-40B4-BE49-F238E27FC236}">
                <a16:creationId xmlns:a16="http://schemas.microsoft.com/office/drawing/2014/main" id="{59B17F07-C2D3-44F3-9CD6-1FAFBA1FB051}"/>
              </a:ext>
            </a:extLst>
          </p:cNvPr>
          <p:cNvCxnSpPr/>
          <p:nvPr/>
        </p:nvCxnSpPr>
        <p:spPr>
          <a:xfrm>
            <a:off x="172969" y="5877126"/>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014C0F-589C-4381-8B31-B6A27D071AA3}"/>
              </a:ext>
            </a:extLst>
          </p:cNvPr>
          <p:cNvSpPr txBox="1"/>
          <p:nvPr/>
        </p:nvSpPr>
        <p:spPr>
          <a:xfrm>
            <a:off x="62329" y="168609"/>
            <a:ext cx="9019339" cy="1107996"/>
          </a:xfrm>
          <a:prstGeom prst="rect">
            <a:avLst/>
          </a:prstGeom>
          <a:noFill/>
        </p:spPr>
        <p:txBody>
          <a:bodyPr wrap="square" rtlCol="0">
            <a:spAutoFit/>
          </a:bodyPr>
          <a:lstStyle/>
          <a:p>
            <a:pPr algn="ctr"/>
            <a:r>
              <a:rPr lang="en-US" sz="2200" b="1" dirty="0"/>
              <a:t>Physicians who treat patients with serious illness are much more familiar with palliative care and have much more favorable views of palliative care than consumers.  </a:t>
            </a:r>
            <a:endParaRPr lang="en-US" sz="2200" dirty="0"/>
          </a:p>
        </p:txBody>
      </p:sp>
    </p:spTree>
    <p:extLst>
      <p:ext uri="{BB962C8B-B14F-4D97-AF65-F5344CB8AC3E}">
        <p14:creationId xmlns:p14="http://schemas.microsoft.com/office/powerpoint/2010/main" val="119357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CEC6BFF-18C1-407A-98FA-F66DBDBFA1FC}"/>
              </a:ext>
            </a:extLst>
          </p:cNvPr>
          <p:cNvGraphicFramePr>
            <a:graphicFrameLocks noGrp="1"/>
          </p:cNvGraphicFramePr>
          <p:nvPr>
            <p:extLst>
              <p:ext uri="{D42A27DB-BD31-4B8C-83A1-F6EECF244321}">
                <p14:modId xmlns:p14="http://schemas.microsoft.com/office/powerpoint/2010/main" val="4157088695"/>
              </p:ext>
            </p:extLst>
          </p:nvPr>
        </p:nvGraphicFramePr>
        <p:xfrm>
          <a:off x="325148" y="1220713"/>
          <a:ext cx="8493700" cy="4288647"/>
        </p:xfrm>
        <a:graphic>
          <a:graphicData uri="http://schemas.openxmlformats.org/drawingml/2006/table">
            <a:tbl>
              <a:tblPr firstRow="1" bandRow="1">
                <a:effectLst>
                  <a:outerShdw blurRad="50800" dist="38100" dir="2700000" algn="tl" rotWithShape="0">
                    <a:prstClr val="black">
                      <a:alpha val="40000"/>
                    </a:prstClr>
                  </a:outerShdw>
                </a:effectLst>
              </a:tblPr>
              <a:tblGrid>
                <a:gridCol w="3948826">
                  <a:extLst>
                    <a:ext uri="{9D8B030D-6E8A-4147-A177-3AD203B41FA5}">
                      <a16:colId xmlns:a16="http://schemas.microsoft.com/office/drawing/2014/main" val="20000"/>
                    </a:ext>
                  </a:extLst>
                </a:gridCol>
                <a:gridCol w="1514958">
                  <a:extLst>
                    <a:ext uri="{9D8B030D-6E8A-4147-A177-3AD203B41FA5}">
                      <a16:colId xmlns:a16="http://schemas.microsoft.com/office/drawing/2014/main" val="1085045587"/>
                    </a:ext>
                  </a:extLst>
                </a:gridCol>
                <a:gridCol w="1514958">
                  <a:extLst>
                    <a:ext uri="{9D8B030D-6E8A-4147-A177-3AD203B41FA5}">
                      <a16:colId xmlns:a16="http://schemas.microsoft.com/office/drawing/2014/main" val="3789077060"/>
                    </a:ext>
                  </a:extLst>
                </a:gridCol>
                <a:gridCol w="1514958">
                  <a:extLst>
                    <a:ext uri="{9D8B030D-6E8A-4147-A177-3AD203B41FA5}">
                      <a16:colId xmlns:a16="http://schemas.microsoft.com/office/drawing/2014/main" val="4245116163"/>
                    </a:ext>
                  </a:extLst>
                </a:gridCol>
              </a:tblGrid>
              <a:tr h="383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2"/>
                        </a:solidFill>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algn="ctr" defTabSz="914400" rtl="0" eaLnBrk="1" fontAlgn="ctr" latinLnBrk="0" hangingPunct="1"/>
                      <a:r>
                        <a:rPr lang="en-US" sz="2800" b="1" kern="1200" dirty="0">
                          <a:solidFill>
                            <a:schemeClr val="bg1"/>
                          </a:solidFill>
                          <a:latin typeface="+mn-lt"/>
                          <a:ea typeface="+mn-ea"/>
                          <a:cs typeface="Arial" panose="020B0604020202020204" pitchFamily="34" charset="0"/>
                        </a:rPr>
                        <a:t>Physicians</a:t>
                      </a:r>
                      <a:endParaRPr lang="en-US" sz="2400" b="1" kern="1200" dirty="0">
                        <a:solidFill>
                          <a:schemeClr val="bg1"/>
                        </a:solidFill>
                        <a:latin typeface="+mn-lt"/>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1" kern="1200" dirty="0">
                        <a:solidFill>
                          <a:schemeClr val="bg1"/>
                        </a:solidFill>
                        <a:latin typeface="+mn-lt"/>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1" kern="1200" dirty="0">
                        <a:solidFill>
                          <a:schemeClr val="bg1"/>
                        </a:solidFill>
                        <a:latin typeface="+mn-lt"/>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879949664"/>
                  </a:ext>
                </a:extLst>
              </a:tr>
              <a:tr h="1311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(Scale: 1=very unfavorable, 50=neutral, 100=very favorable)</a:t>
                      </a:r>
                      <a:endParaRPr lang="en-US" sz="1800" b="1" dirty="0">
                        <a:solidFill>
                          <a:schemeClr val="tx2"/>
                        </a:solidFill>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800" b="1" kern="1200" dirty="0">
                          <a:solidFill>
                            <a:schemeClr val="bg1"/>
                          </a:solidFill>
                          <a:latin typeface="+mn-lt"/>
                          <a:ea typeface="+mn-ea"/>
                          <a:cs typeface="Arial" panose="020B0604020202020204" pitchFamily="34" charset="0"/>
                        </a:rPr>
                        <a:t>Palliative Care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1" kern="1200" dirty="0">
                          <a:solidFill>
                            <a:schemeClr val="bg1"/>
                          </a:solidFill>
                          <a:latin typeface="+mn-lt"/>
                          <a:ea typeface="+mn-ea"/>
                          <a:cs typeface="Arial" panose="020B0604020202020204" pitchFamily="34" charset="0"/>
                        </a:rPr>
                        <a:t>Hospice Care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1" kern="1200" dirty="0">
                          <a:solidFill>
                            <a:schemeClr val="bg1"/>
                          </a:solidFill>
                          <a:latin typeface="+mn-lt"/>
                          <a:ea typeface="+mn-ea"/>
                          <a:cs typeface="Arial" panose="020B0604020202020204" pitchFamily="34" charset="0"/>
                        </a:rPr>
                        <a:t>End of Life Care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91713328"/>
                  </a:ext>
                </a:extLst>
              </a:tr>
              <a:tr h="1270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Mean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70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 Rating 80-100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7380303"/>
                  </a:ext>
                </a:extLst>
              </a:tr>
            </a:tbl>
          </a:graphicData>
        </a:graphic>
      </p:graphicFrame>
      <p:sp>
        <p:nvSpPr>
          <p:cNvPr id="7" name="TextBox 6">
            <a:extLst>
              <a:ext uri="{FF2B5EF4-FFF2-40B4-BE49-F238E27FC236}">
                <a16:creationId xmlns:a16="http://schemas.microsoft.com/office/drawing/2014/main" id="{7F4826CC-BF16-400E-A685-A4C9FCCB93BB}"/>
              </a:ext>
            </a:extLst>
          </p:cNvPr>
          <p:cNvSpPr txBox="1"/>
          <p:nvPr/>
        </p:nvSpPr>
        <p:spPr>
          <a:xfrm>
            <a:off x="62330" y="5853578"/>
            <a:ext cx="9019339" cy="646331"/>
          </a:xfrm>
          <a:prstGeom prst="rect">
            <a:avLst/>
          </a:prstGeom>
          <a:noFill/>
        </p:spPr>
        <p:txBody>
          <a:bodyPr wrap="square" rtlCol="0">
            <a:spAutoFit/>
          </a:bodyPr>
          <a:lstStyle>
            <a:defPPr>
              <a:defRPr lang="en-US"/>
            </a:defPPr>
            <a:lvl1pPr algn="ctr">
              <a:defRPr sz="1200" i="1"/>
            </a:lvl1pPr>
          </a:lstStyle>
          <a:p>
            <a:r>
              <a:rPr lang="en-US" dirty="0"/>
              <a:t>For each term, please rate your overall impression using a scale of zero to one hundred, where zero means you have a very unfavorable opinion of it and one hundred means you have a very favorable opinion of it and fifty is neutral. You can use any number between zero and one hundred depending on your overall feeling or impression. </a:t>
            </a:r>
          </a:p>
        </p:txBody>
      </p:sp>
      <p:cxnSp>
        <p:nvCxnSpPr>
          <p:cNvPr id="8" name="Straight Connector 7">
            <a:extLst>
              <a:ext uri="{FF2B5EF4-FFF2-40B4-BE49-F238E27FC236}">
                <a16:creationId xmlns:a16="http://schemas.microsoft.com/office/drawing/2014/main" id="{59B17F07-C2D3-44F3-9CD6-1FAFBA1FB051}"/>
              </a:ext>
            </a:extLst>
          </p:cNvPr>
          <p:cNvCxnSpPr/>
          <p:nvPr/>
        </p:nvCxnSpPr>
        <p:spPr>
          <a:xfrm>
            <a:off x="172969" y="5877126"/>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014C0F-589C-4381-8B31-B6A27D071AA3}"/>
              </a:ext>
            </a:extLst>
          </p:cNvPr>
          <p:cNvSpPr txBox="1"/>
          <p:nvPr/>
        </p:nvSpPr>
        <p:spPr>
          <a:xfrm>
            <a:off x="62329" y="168609"/>
            <a:ext cx="9019339" cy="769441"/>
          </a:xfrm>
          <a:prstGeom prst="rect">
            <a:avLst/>
          </a:prstGeom>
          <a:noFill/>
        </p:spPr>
        <p:txBody>
          <a:bodyPr wrap="square" rtlCol="0">
            <a:spAutoFit/>
          </a:bodyPr>
          <a:lstStyle/>
          <a:p>
            <a:pPr algn="ctr"/>
            <a:r>
              <a:rPr lang="en-US" sz="2200" b="1" dirty="0"/>
              <a:t>In fact, these physicians’ rate palliative care more favorably than hospice care and end of life care.</a:t>
            </a:r>
            <a:endParaRPr lang="en-US" sz="2200" dirty="0"/>
          </a:p>
        </p:txBody>
      </p:sp>
    </p:spTree>
    <p:extLst>
      <p:ext uri="{BB962C8B-B14F-4D97-AF65-F5344CB8AC3E}">
        <p14:creationId xmlns:p14="http://schemas.microsoft.com/office/powerpoint/2010/main" val="242466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68580" y="361950"/>
            <a:ext cx="9006840" cy="533400"/>
          </a:xfrm>
          <a:prstGeom prst="rect">
            <a:avLst/>
          </a:prstGeom>
          <a:noFill/>
        </p:spPr>
        <p:txBody>
          <a:bodyPr wrap="square" lIns="0" tIns="0" rIns="0" bIns="0" rtlCol="0" anchor="ctr">
            <a:noAutofit/>
          </a:bodyPr>
          <a:lstStyle/>
          <a:p>
            <a:pPr algn="ctr"/>
            <a:r>
              <a:rPr lang="en-US" sz="1900" b="1" dirty="0"/>
              <a:t>Most physicians say they are very comfortable referring their patients to palliative care.  Nearly all are very or somewhat comfortable talking to their patients and families about palliative care and determining when their patients need palliative care. </a:t>
            </a:r>
            <a:endParaRPr lang="en-US" sz="1900" dirty="0"/>
          </a:p>
        </p:txBody>
      </p:sp>
      <p:graphicFrame>
        <p:nvGraphicFramePr>
          <p:cNvPr id="39" name="Table 38">
            <a:extLst>
              <a:ext uri="{FF2B5EF4-FFF2-40B4-BE49-F238E27FC236}">
                <a16:creationId xmlns:a16="http://schemas.microsoft.com/office/drawing/2014/main" id="{B8A930AC-8C4B-4FD3-881F-332EE36BF587}"/>
              </a:ext>
            </a:extLst>
          </p:cNvPr>
          <p:cNvGraphicFramePr>
            <a:graphicFrameLocks noGrp="1"/>
          </p:cNvGraphicFramePr>
          <p:nvPr>
            <p:extLst>
              <p:ext uri="{D42A27DB-BD31-4B8C-83A1-F6EECF244321}">
                <p14:modId xmlns:p14="http://schemas.microsoft.com/office/powerpoint/2010/main" val="177951508"/>
              </p:ext>
            </p:extLst>
          </p:nvPr>
        </p:nvGraphicFramePr>
        <p:xfrm>
          <a:off x="585734" y="1669066"/>
          <a:ext cx="7972532" cy="4016180"/>
        </p:xfrm>
        <a:graphic>
          <a:graphicData uri="http://schemas.openxmlformats.org/drawingml/2006/table">
            <a:tbl>
              <a:tblPr firstRow="1" bandRow="1">
                <a:effectLst>
                  <a:outerShdw blurRad="50800" dist="38100" dir="2700000" algn="tl" rotWithShape="0">
                    <a:prstClr val="black">
                      <a:alpha val="40000"/>
                    </a:prstClr>
                  </a:outerShdw>
                </a:effectLst>
              </a:tblPr>
              <a:tblGrid>
                <a:gridCol w="4693114">
                  <a:extLst>
                    <a:ext uri="{9D8B030D-6E8A-4147-A177-3AD203B41FA5}">
                      <a16:colId xmlns:a16="http://schemas.microsoft.com/office/drawing/2014/main" val="20000"/>
                    </a:ext>
                  </a:extLst>
                </a:gridCol>
                <a:gridCol w="1639709">
                  <a:extLst>
                    <a:ext uri="{9D8B030D-6E8A-4147-A177-3AD203B41FA5}">
                      <a16:colId xmlns:a16="http://schemas.microsoft.com/office/drawing/2014/main" val="3244037973"/>
                    </a:ext>
                  </a:extLst>
                </a:gridCol>
                <a:gridCol w="1639709">
                  <a:extLst>
                    <a:ext uri="{9D8B030D-6E8A-4147-A177-3AD203B41FA5}">
                      <a16:colId xmlns:a16="http://schemas.microsoft.com/office/drawing/2014/main" val="1771105458"/>
                    </a:ext>
                  </a:extLst>
                </a:gridCol>
              </a:tblGrid>
              <a:tr h="8221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1" u="sng" strike="noStrike" kern="1200" dirty="0">
                          <a:solidFill>
                            <a:schemeClr val="tx1"/>
                          </a:solidFill>
                          <a:effectLst/>
                          <a:latin typeface="+mn-lt"/>
                          <a:ea typeface="+mn-ea"/>
                          <a:cs typeface="+mn-cs"/>
                        </a:rPr>
                        <a:t>All Physicians</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b="1" kern="1200" dirty="0">
                          <a:solidFill>
                            <a:schemeClr val="bg1"/>
                          </a:solidFill>
                          <a:latin typeface="+mn-lt"/>
                          <a:ea typeface="+mn-ea"/>
                          <a:cs typeface="Arial" panose="020B0604020202020204" pitchFamily="34" charset="0"/>
                        </a:rPr>
                        <a:t>Very Comfortable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US" sz="1800" b="1" kern="1200" dirty="0">
                          <a:solidFill>
                            <a:schemeClr val="bg1"/>
                          </a:solidFill>
                          <a:latin typeface="+mn-lt"/>
                          <a:ea typeface="+mn-ea"/>
                          <a:cs typeface="Arial" panose="020B0604020202020204" pitchFamily="34" charset="0"/>
                        </a:rPr>
                        <a:t>Total Comfortable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91853195"/>
                  </a:ext>
                </a:extLst>
              </a:tr>
              <a:tr h="1064691">
                <a:tc>
                  <a:txBody>
                    <a:bodyPr/>
                    <a:lstStyle/>
                    <a:p>
                      <a:pPr algn="ctr"/>
                      <a:r>
                        <a:rPr lang="en-US" sz="2400" b="0" dirty="0"/>
                        <a:t>Referring to your patients to palliative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1"/>
                          </a:solidFill>
                          <a:latin typeface="+mn-lt"/>
                          <a:ea typeface="+mn-ea"/>
                          <a:cs typeface="Arial" panose="020B0604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2"/>
                          </a:solidFill>
                          <a:latin typeface="+mn-lt"/>
                          <a:ea typeface="+mn-ea"/>
                          <a:cs typeface="Arial" panose="020B0604020202020204" pitchFamily="34" charset="0"/>
                        </a:rPr>
                        <a:t>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064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Talking with your patients and their families about palliative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1"/>
                          </a:solidFill>
                          <a:latin typeface="+mn-lt"/>
                          <a:ea typeface="+mn-ea"/>
                          <a:cs typeface="Arial" panose="020B0604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2"/>
                          </a:solidFill>
                          <a:latin typeface="+mn-lt"/>
                          <a:ea typeface="+mn-ea"/>
                          <a:cs typeface="Arial" panose="020B0604020202020204" pitchFamily="34"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3086101"/>
                  </a:ext>
                </a:extLst>
              </a:tr>
              <a:tr h="1064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Determining when your patients need palliative care.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1"/>
                          </a:solidFill>
                          <a:latin typeface="+mn-lt"/>
                          <a:ea typeface="+mn-ea"/>
                          <a:cs typeface="Arial" panose="020B0604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2"/>
                          </a:solidFill>
                          <a:latin typeface="+mn-lt"/>
                          <a:ea typeface="+mn-ea"/>
                          <a:cs typeface="Arial" panose="020B0604020202020204" pitchFamily="34"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3237239"/>
                  </a:ext>
                </a:extLst>
              </a:tr>
            </a:tbl>
          </a:graphicData>
        </a:graphic>
      </p:graphicFrame>
      <p:sp>
        <p:nvSpPr>
          <p:cNvPr id="2" name="TextBox 1">
            <a:extLst>
              <a:ext uri="{FF2B5EF4-FFF2-40B4-BE49-F238E27FC236}">
                <a16:creationId xmlns:a16="http://schemas.microsoft.com/office/drawing/2014/main" id="{365FB005-547A-45EF-BD85-96FA217F1D4A}"/>
              </a:ext>
            </a:extLst>
          </p:cNvPr>
          <p:cNvSpPr txBox="1"/>
          <p:nvPr/>
        </p:nvSpPr>
        <p:spPr>
          <a:xfrm>
            <a:off x="68580" y="6135061"/>
            <a:ext cx="9006840" cy="276999"/>
          </a:xfrm>
          <a:prstGeom prst="rect">
            <a:avLst/>
          </a:prstGeom>
          <a:noFill/>
        </p:spPr>
        <p:txBody>
          <a:bodyPr wrap="square" rtlCol="0">
            <a:spAutoFit/>
          </a:bodyPr>
          <a:lstStyle>
            <a:defPPr>
              <a:defRPr lang="en-US"/>
            </a:defPPr>
            <a:lvl1pPr algn="ctr">
              <a:defRPr sz="1200" i="1"/>
            </a:lvl1pPr>
          </a:lstStyle>
          <a:p>
            <a:r>
              <a:rPr lang="en-US" dirty="0"/>
              <a:t>In general, please record how comfortable you are doing each of the following with your patients who have a serious illness</a:t>
            </a:r>
          </a:p>
        </p:txBody>
      </p:sp>
      <p:cxnSp>
        <p:nvCxnSpPr>
          <p:cNvPr id="5" name="Straight Connector 4">
            <a:extLst>
              <a:ext uri="{FF2B5EF4-FFF2-40B4-BE49-F238E27FC236}">
                <a16:creationId xmlns:a16="http://schemas.microsoft.com/office/drawing/2014/main" id="{02F67653-8696-43D5-8F1E-4EEA89203C03}"/>
              </a:ext>
            </a:extLst>
          </p:cNvPr>
          <p:cNvCxnSpPr/>
          <p:nvPr/>
        </p:nvCxnSpPr>
        <p:spPr>
          <a:xfrm>
            <a:off x="172969" y="6150504"/>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11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68580" y="94070"/>
            <a:ext cx="9006840" cy="74413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0" cap="none" spc="0" normalizeH="0" baseline="0" noProof="0" dirty="0">
                <a:ln>
                  <a:noFill/>
                </a:ln>
                <a:solidFill>
                  <a:prstClr val="black"/>
                </a:solidFill>
                <a:effectLst/>
                <a:uLnTx/>
                <a:uFillTx/>
                <a:latin typeface="Calibri"/>
                <a:ea typeface="+mn-ea"/>
                <a:cs typeface="+mn-cs"/>
              </a:rPr>
              <a:t>Methodology:</a:t>
            </a:r>
          </a:p>
        </p:txBody>
      </p:sp>
      <p:sp>
        <p:nvSpPr>
          <p:cNvPr id="2" name="Rectangle 1">
            <a:extLst>
              <a:ext uri="{FF2B5EF4-FFF2-40B4-BE49-F238E27FC236}">
                <a16:creationId xmlns:a16="http://schemas.microsoft.com/office/drawing/2014/main" id="{16BBB89A-A3CC-4AC6-8478-4BF0A77EDBDC}"/>
              </a:ext>
            </a:extLst>
          </p:cNvPr>
          <p:cNvSpPr/>
          <p:nvPr/>
        </p:nvSpPr>
        <p:spPr>
          <a:xfrm>
            <a:off x="292231" y="1173146"/>
            <a:ext cx="8559538" cy="5109091"/>
          </a:xfrm>
          <a:prstGeom prst="rect">
            <a:avLst/>
          </a:prstGeom>
        </p:spPr>
        <p:txBody>
          <a:bodyPr wrap="square">
            <a:spAutoFit/>
          </a:bodyPr>
          <a:lstStyle/>
          <a:p>
            <a:pPr>
              <a:spcAft>
                <a:spcPts val="1200"/>
              </a:spcAft>
            </a:pPr>
            <a:r>
              <a:rPr lang="en-US" sz="2200" dirty="0"/>
              <a:t>Public Opinion Strategies conducted three national surveys in June 2019 on behalf of CAPC:</a:t>
            </a:r>
          </a:p>
          <a:p>
            <a:pPr marL="285750" indent="-285750">
              <a:spcAft>
                <a:spcPts val="1200"/>
              </a:spcAft>
              <a:buFont typeface="Arial" panose="020B0604020202020204" pitchFamily="34" charset="0"/>
              <a:buChar char="•"/>
            </a:pPr>
            <a:r>
              <a:rPr lang="en-US" sz="2200" b="1" u="sng" dirty="0"/>
              <a:t>National telephone survey</a:t>
            </a:r>
            <a:r>
              <a:rPr lang="en-US" sz="2200" dirty="0"/>
              <a:t> among N=800 adults ages 25+ with an oversample of adults ages 65+ to reach an N=347 of this audience (June 8-13, 2019)</a:t>
            </a:r>
          </a:p>
          <a:p>
            <a:pPr marL="285750" indent="-285750">
              <a:spcAft>
                <a:spcPts val="1200"/>
              </a:spcAft>
              <a:buFont typeface="Arial" panose="020B0604020202020204" pitchFamily="34" charset="0"/>
              <a:buChar char="•"/>
            </a:pPr>
            <a:r>
              <a:rPr lang="en-US" sz="2200" b="1" u="sng" dirty="0"/>
              <a:t>National online survey</a:t>
            </a:r>
            <a:r>
              <a:rPr lang="en-US" sz="2200" dirty="0"/>
              <a:t> among N=252 patients with serious illness and N=262 family caregivers of patients with serious illness (June 12-24, 2019)</a:t>
            </a:r>
          </a:p>
          <a:p>
            <a:pPr marL="285750" indent="-285750">
              <a:spcAft>
                <a:spcPts val="1200"/>
              </a:spcAft>
              <a:buFont typeface="Arial" panose="020B0604020202020204" pitchFamily="34" charset="0"/>
              <a:buChar char="•"/>
            </a:pPr>
            <a:r>
              <a:rPr lang="en-US" sz="2200" b="1" u="sng" dirty="0"/>
              <a:t>National online survey</a:t>
            </a:r>
            <a:r>
              <a:rPr lang="en-US" sz="2200" dirty="0"/>
              <a:t> among N=317 physicians who treat patients with serious illness (N=207 hospital-based physicians/N=110 non-hospital-based physicians) (June 18-27, 2019)</a:t>
            </a:r>
          </a:p>
          <a:p>
            <a:pPr>
              <a:spcAft>
                <a:spcPts val="1200"/>
              </a:spcAft>
            </a:pPr>
            <a:r>
              <a:rPr lang="en-US" sz="2200" dirty="0"/>
              <a:t>Trend data is shown among adults ages 25+ and ages 65+ from a national telephone survey conducted in April 2011 on behalf of CAPC. </a:t>
            </a:r>
          </a:p>
        </p:txBody>
      </p:sp>
    </p:spTree>
    <p:extLst>
      <p:ext uri="{BB962C8B-B14F-4D97-AF65-F5344CB8AC3E}">
        <p14:creationId xmlns:p14="http://schemas.microsoft.com/office/powerpoint/2010/main" val="2655225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6A86A49B-2221-4096-BE48-FF32B22F1AEF}"/>
              </a:ext>
            </a:extLst>
          </p:cNvPr>
          <p:cNvGraphicFramePr/>
          <p:nvPr>
            <p:extLst>
              <p:ext uri="{D42A27DB-BD31-4B8C-83A1-F6EECF244321}">
                <p14:modId xmlns:p14="http://schemas.microsoft.com/office/powerpoint/2010/main" val="1325917743"/>
              </p:ext>
            </p:extLst>
          </p:nvPr>
        </p:nvGraphicFramePr>
        <p:xfrm>
          <a:off x="4503914" y="1748592"/>
          <a:ext cx="4343400" cy="40056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6AC5EB43-2118-4958-916B-64EC906DA64C}"/>
              </a:ext>
            </a:extLst>
          </p:cNvPr>
          <p:cNvGraphicFramePr/>
          <p:nvPr>
            <p:extLst>
              <p:ext uri="{D42A27DB-BD31-4B8C-83A1-F6EECF244321}">
                <p14:modId xmlns:p14="http://schemas.microsoft.com/office/powerpoint/2010/main" val="4041153918"/>
              </p:ext>
            </p:extLst>
          </p:nvPr>
        </p:nvGraphicFramePr>
        <p:xfrm>
          <a:off x="228600" y="1748593"/>
          <a:ext cx="4343400" cy="400562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6CDB1723-0F00-4522-BD33-F93C76E5394E}"/>
              </a:ext>
            </a:extLst>
          </p:cNvPr>
          <p:cNvCxnSpPr>
            <a:cxnSpLocks/>
          </p:cNvCxnSpPr>
          <p:nvPr/>
        </p:nvCxnSpPr>
        <p:spPr>
          <a:xfrm>
            <a:off x="4621233" y="1283935"/>
            <a:ext cx="0" cy="4387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8D88B43-8ED6-4ED8-80D0-D4730A9DF291}"/>
              </a:ext>
            </a:extLst>
          </p:cNvPr>
          <p:cNvSpPr txBox="1"/>
          <p:nvPr/>
        </p:nvSpPr>
        <p:spPr>
          <a:xfrm>
            <a:off x="75434" y="146322"/>
            <a:ext cx="9002553" cy="969496"/>
          </a:xfrm>
          <a:prstGeom prst="rect">
            <a:avLst/>
          </a:prstGeom>
          <a:noFill/>
        </p:spPr>
        <p:txBody>
          <a:bodyPr wrap="square" rtlCol="0">
            <a:spAutoFit/>
          </a:bodyPr>
          <a:lstStyle/>
          <a:p>
            <a:pPr algn="ctr"/>
            <a:r>
              <a:rPr lang="en-US" sz="1900" b="1" dirty="0"/>
              <a:t>However, on average, physicians report that they are not always referring their patients with serious illness to palliative care or talking with their patients or their families about palliative care. </a:t>
            </a:r>
            <a:endParaRPr lang="en-US" sz="1900" dirty="0"/>
          </a:p>
        </p:txBody>
      </p:sp>
      <p:sp>
        <p:nvSpPr>
          <p:cNvPr id="4" name="TextBox 3">
            <a:extLst>
              <a:ext uri="{FF2B5EF4-FFF2-40B4-BE49-F238E27FC236}">
                <a16:creationId xmlns:a16="http://schemas.microsoft.com/office/drawing/2014/main" id="{C5AF85CF-A10C-4FE7-9647-CD5AFD6E0627}"/>
              </a:ext>
            </a:extLst>
          </p:cNvPr>
          <p:cNvSpPr txBox="1"/>
          <p:nvPr/>
        </p:nvSpPr>
        <p:spPr>
          <a:xfrm>
            <a:off x="75434" y="5934896"/>
            <a:ext cx="9002553" cy="461665"/>
          </a:xfrm>
          <a:prstGeom prst="rect">
            <a:avLst/>
          </a:prstGeom>
          <a:noFill/>
        </p:spPr>
        <p:txBody>
          <a:bodyPr wrap="square" rtlCol="0">
            <a:spAutoFit/>
          </a:bodyPr>
          <a:lstStyle>
            <a:defPPr>
              <a:defRPr lang="en-US"/>
            </a:defPPr>
            <a:lvl1pPr algn="ctr">
              <a:defRPr sz="1200" i="1"/>
            </a:lvl1pPr>
          </a:lstStyle>
          <a:p>
            <a:r>
              <a:rPr lang="en-US" dirty="0"/>
              <a:t>On average, how often, if at all, do you do each of the following with your patients who have a serious illness. Using a scale of “you nearly always do this,” “you often do this,” “you sometimes do this,” and “you never do this.”</a:t>
            </a:r>
          </a:p>
        </p:txBody>
      </p:sp>
      <p:sp>
        <p:nvSpPr>
          <p:cNvPr id="10" name="Rectangle 9">
            <a:extLst>
              <a:ext uri="{FF2B5EF4-FFF2-40B4-BE49-F238E27FC236}">
                <a16:creationId xmlns:a16="http://schemas.microsoft.com/office/drawing/2014/main" id="{05383704-EC43-48B1-BE8B-D7D5A1D563FE}"/>
              </a:ext>
            </a:extLst>
          </p:cNvPr>
          <p:cNvSpPr/>
          <p:nvPr/>
        </p:nvSpPr>
        <p:spPr>
          <a:xfrm>
            <a:off x="0" y="1242703"/>
            <a:ext cx="4621233" cy="707886"/>
          </a:xfrm>
          <a:prstGeom prst="rect">
            <a:avLst/>
          </a:prstGeom>
        </p:spPr>
        <p:txBody>
          <a:bodyPr wrap="square">
            <a:spAutoFit/>
          </a:bodyPr>
          <a:lstStyle/>
          <a:p>
            <a:pPr lvl="0" algn="ctr">
              <a:defRPr/>
            </a:pPr>
            <a:r>
              <a:rPr lang="en-US" sz="2000" i="1" u="sng" dirty="0"/>
              <a:t>Talk with your patients and their families about palliative care</a:t>
            </a:r>
          </a:p>
        </p:txBody>
      </p:sp>
      <p:sp>
        <p:nvSpPr>
          <p:cNvPr id="9" name="Rectangle 8">
            <a:extLst>
              <a:ext uri="{FF2B5EF4-FFF2-40B4-BE49-F238E27FC236}">
                <a16:creationId xmlns:a16="http://schemas.microsoft.com/office/drawing/2014/main" id="{420666D6-E6C3-4721-9AD4-405F0768F283}"/>
              </a:ext>
            </a:extLst>
          </p:cNvPr>
          <p:cNvSpPr/>
          <p:nvPr/>
        </p:nvSpPr>
        <p:spPr>
          <a:xfrm>
            <a:off x="4621233" y="1283935"/>
            <a:ext cx="4621233" cy="400110"/>
          </a:xfrm>
          <a:prstGeom prst="rect">
            <a:avLst/>
          </a:prstGeom>
        </p:spPr>
        <p:txBody>
          <a:bodyPr wrap="square">
            <a:spAutoFit/>
          </a:bodyPr>
          <a:lstStyle/>
          <a:p>
            <a:pPr lvl="0" algn="ctr">
              <a:defRPr/>
            </a:pPr>
            <a:r>
              <a:rPr lang="en-US" sz="2000" i="1" u="sng" dirty="0"/>
              <a:t>Refer your patients to Palliative Care</a:t>
            </a:r>
          </a:p>
        </p:txBody>
      </p:sp>
      <p:cxnSp>
        <p:nvCxnSpPr>
          <p:cNvPr id="12" name="Straight Connector 11">
            <a:extLst>
              <a:ext uri="{FF2B5EF4-FFF2-40B4-BE49-F238E27FC236}">
                <a16:creationId xmlns:a16="http://schemas.microsoft.com/office/drawing/2014/main" id="{C3DB26BF-A445-4C83-A670-EB15DD0D186F}"/>
              </a:ext>
            </a:extLst>
          </p:cNvPr>
          <p:cNvCxnSpPr/>
          <p:nvPr/>
        </p:nvCxnSpPr>
        <p:spPr>
          <a:xfrm>
            <a:off x="172969" y="5943116"/>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37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65988" y="177294"/>
            <a:ext cx="9006840" cy="77724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Calibri"/>
                <a:ea typeface="+mn-ea"/>
                <a:cs typeface="+mn-cs"/>
              </a:rPr>
              <a:t>How are these physicians saying they determine when to refer their patients with serious illness to palliative care?</a:t>
            </a:r>
          </a:p>
        </p:txBody>
      </p:sp>
      <p:sp>
        <p:nvSpPr>
          <p:cNvPr id="5" name="TextBox 4">
            <a:extLst>
              <a:ext uri="{FF2B5EF4-FFF2-40B4-BE49-F238E27FC236}">
                <a16:creationId xmlns:a16="http://schemas.microsoft.com/office/drawing/2014/main" id="{63474218-706D-4743-9429-9B0E7F874CEB}"/>
              </a:ext>
            </a:extLst>
          </p:cNvPr>
          <p:cNvSpPr txBox="1"/>
          <p:nvPr/>
        </p:nvSpPr>
        <p:spPr>
          <a:xfrm>
            <a:off x="131052" y="1079536"/>
            <a:ext cx="4438356" cy="4093428"/>
          </a:xfrm>
          <a:prstGeom prst="rect">
            <a:avLst/>
          </a:prstGeom>
          <a:noFill/>
          <a:ln w="28575">
            <a:solidFill>
              <a:schemeClr val="accent1"/>
            </a:solidFill>
          </a:ln>
        </p:spPr>
        <p:txBody>
          <a:bodyPr wrap="square" rtlCol="0">
            <a:spAutoFit/>
          </a:bodyPr>
          <a:lstStyle/>
          <a:p>
            <a:pPr algn="ctr">
              <a:spcAft>
                <a:spcPts val="1200"/>
              </a:spcAft>
            </a:pPr>
            <a:r>
              <a:rPr lang="en-US" b="1" dirty="0">
                <a:latin typeface="+mj-lt"/>
              </a:rPr>
              <a:t>Under what circumstances would you refer your patients with a serious illness to palliative care, and what would be your reasons for doing so?</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A patient’s quality of life becomes poor</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Patients have either chronic pain or chronic illness that needs management </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The family needs support or help </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A patient has a life-threatening diagnosis</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The patient would benefit from palliative care help and guidance</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If the patient is elderly </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If the patient qualifies for hospice care</a:t>
            </a:r>
          </a:p>
          <a:p>
            <a:endParaRPr lang="en-US" sz="1600" b="1" dirty="0">
              <a:latin typeface="Tahoma" pitchFamily="34" charset="0"/>
              <a:cs typeface="Tahoma" pitchFamily="34" charset="0"/>
            </a:endParaRPr>
          </a:p>
        </p:txBody>
      </p:sp>
      <p:sp>
        <p:nvSpPr>
          <p:cNvPr id="6" name="TextBox 5">
            <a:extLst>
              <a:ext uri="{FF2B5EF4-FFF2-40B4-BE49-F238E27FC236}">
                <a16:creationId xmlns:a16="http://schemas.microsoft.com/office/drawing/2014/main" id="{7F7B9565-BAAA-48C1-93F8-863B071F1D40}"/>
              </a:ext>
            </a:extLst>
          </p:cNvPr>
          <p:cNvSpPr txBox="1"/>
          <p:nvPr/>
        </p:nvSpPr>
        <p:spPr>
          <a:xfrm>
            <a:off x="4634472" y="1079536"/>
            <a:ext cx="4438356" cy="4678204"/>
          </a:xfrm>
          <a:prstGeom prst="rect">
            <a:avLst/>
          </a:prstGeom>
          <a:noFill/>
          <a:ln w="28575">
            <a:solidFill>
              <a:schemeClr val="accent1"/>
            </a:solidFill>
          </a:ln>
        </p:spPr>
        <p:txBody>
          <a:bodyPr wrap="square" rtlCol="0">
            <a:spAutoFit/>
          </a:bodyPr>
          <a:lstStyle/>
          <a:p>
            <a:pPr algn="ctr">
              <a:spcAft>
                <a:spcPts val="1200"/>
              </a:spcAft>
            </a:pPr>
            <a:r>
              <a:rPr lang="en-US" b="1" dirty="0">
                <a:latin typeface="Calibri" panose="020F0502020204030204" pitchFamily="34" charset="0"/>
                <a:cs typeface="Calibri" panose="020F0502020204030204" pitchFamily="34" charset="0"/>
              </a:rPr>
              <a:t>What specific criteria would you use/at what point in their illness would you typically consider referring them to palliative care?</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No longer curable, no viable treatment options available for patient, priority is now comfort</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Patient has frequent hospitalizations, trips to the ICU</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Patient has less than six months to a year to live</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Terminal illness</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Late/end stage cancer</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Worsening symptoms</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Heart failure</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If they ask about palliative care</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When pain meds are no longer effective</a:t>
            </a:r>
          </a:p>
        </p:txBody>
      </p:sp>
      <p:sp>
        <p:nvSpPr>
          <p:cNvPr id="2" name="TextBox 1">
            <a:extLst>
              <a:ext uri="{FF2B5EF4-FFF2-40B4-BE49-F238E27FC236}">
                <a16:creationId xmlns:a16="http://schemas.microsoft.com/office/drawing/2014/main" id="{3B5A66D2-243F-4E83-ADF1-07ECEA42F520}"/>
              </a:ext>
            </a:extLst>
          </p:cNvPr>
          <p:cNvSpPr txBox="1"/>
          <p:nvPr/>
        </p:nvSpPr>
        <p:spPr>
          <a:xfrm>
            <a:off x="65988" y="5909738"/>
            <a:ext cx="9006840" cy="461665"/>
          </a:xfrm>
          <a:prstGeom prst="rect">
            <a:avLst/>
          </a:prstGeom>
          <a:noFill/>
        </p:spPr>
        <p:txBody>
          <a:bodyPr wrap="square" rtlCol="0">
            <a:spAutoFit/>
          </a:bodyPr>
          <a:lstStyle>
            <a:defPPr>
              <a:defRPr lang="en-US"/>
            </a:defPPr>
            <a:lvl1pPr algn="ctr">
              <a:defRPr sz="1200" i="1"/>
            </a:lvl1pPr>
          </a:lstStyle>
          <a:p>
            <a:r>
              <a:rPr lang="en-US" dirty="0"/>
              <a:t>Under what circumstances would you refer your patients with a serious illness to palliative care, and what would be your reasons for doing so? What specific criteria would you use or at what point in their illness would you typically consider referring them to palliative care?</a:t>
            </a:r>
          </a:p>
        </p:txBody>
      </p:sp>
      <p:cxnSp>
        <p:nvCxnSpPr>
          <p:cNvPr id="7" name="Straight Connector 6">
            <a:extLst>
              <a:ext uri="{FF2B5EF4-FFF2-40B4-BE49-F238E27FC236}">
                <a16:creationId xmlns:a16="http://schemas.microsoft.com/office/drawing/2014/main" id="{631CDC87-7839-4266-873C-2A22E78E7F3C}"/>
              </a:ext>
            </a:extLst>
          </p:cNvPr>
          <p:cNvCxnSpPr/>
          <p:nvPr/>
        </p:nvCxnSpPr>
        <p:spPr>
          <a:xfrm>
            <a:off x="172969" y="5924262"/>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167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137160" y="189471"/>
            <a:ext cx="9006840" cy="1046205"/>
          </a:xfrm>
          <a:prstGeom prst="rect">
            <a:avLst/>
          </a:prstGeom>
          <a:noFill/>
        </p:spPr>
        <p:txBody>
          <a:bodyPr wrap="square" lIns="0" tIns="0" rIns="0" bIns="0" rtlCol="0" anchor="ctr">
            <a:noAutofit/>
          </a:bodyPr>
          <a:lstStyle/>
          <a:p>
            <a:pPr lvl="0" algn="ctr">
              <a:defRPr/>
            </a:pPr>
            <a:r>
              <a:rPr lang="en-US" sz="2000" b="1" kern="0" dirty="0">
                <a:solidFill>
                  <a:prstClr val="black"/>
                </a:solidFill>
              </a:rPr>
              <a:t>When asked what the biggest barriers preventing physicians from referring their patients to palliative care are, these physicians say: physicians not being comfortable talking with patients about it, patients not wanting it, and physicians viewing palliative care as only end of life care. </a:t>
            </a:r>
            <a:endParaRPr kumimoji="0" lang="en-US" sz="2000" b="1" i="0" u="none" strike="noStrike" kern="0" cap="none" spc="0" normalizeH="0" baseline="0" noProof="0" dirty="0">
              <a:ln>
                <a:noFill/>
              </a:ln>
              <a:solidFill>
                <a:prstClr val="black"/>
              </a:solidFill>
              <a:effectLst/>
              <a:uLnTx/>
              <a:uFillTx/>
            </a:endParaRPr>
          </a:p>
        </p:txBody>
      </p:sp>
      <p:graphicFrame>
        <p:nvGraphicFramePr>
          <p:cNvPr id="39" name="Table 38">
            <a:extLst>
              <a:ext uri="{FF2B5EF4-FFF2-40B4-BE49-F238E27FC236}">
                <a16:creationId xmlns:a16="http://schemas.microsoft.com/office/drawing/2014/main" id="{B8A930AC-8C4B-4FD3-881F-332EE36BF587}"/>
              </a:ext>
            </a:extLst>
          </p:cNvPr>
          <p:cNvGraphicFramePr>
            <a:graphicFrameLocks noGrp="1"/>
          </p:cNvGraphicFramePr>
          <p:nvPr>
            <p:extLst>
              <p:ext uri="{D42A27DB-BD31-4B8C-83A1-F6EECF244321}">
                <p14:modId xmlns:p14="http://schemas.microsoft.com/office/powerpoint/2010/main" val="3098715856"/>
              </p:ext>
            </p:extLst>
          </p:nvPr>
        </p:nvGraphicFramePr>
        <p:xfrm>
          <a:off x="189554" y="1332256"/>
          <a:ext cx="8759708" cy="4642485"/>
        </p:xfrm>
        <a:graphic>
          <a:graphicData uri="http://schemas.openxmlformats.org/drawingml/2006/table">
            <a:tbl>
              <a:tblPr firstRow="1" bandRow="1">
                <a:effectLst>
                  <a:outerShdw blurRad="50800" dist="38100" dir="2700000" algn="tl" rotWithShape="0">
                    <a:prstClr val="black">
                      <a:alpha val="40000"/>
                    </a:prstClr>
                  </a:outerShdw>
                </a:effectLst>
              </a:tblPr>
              <a:tblGrid>
                <a:gridCol w="5457484">
                  <a:extLst>
                    <a:ext uri="{9D8B030D-6E8A-4147-A177-3AD203B41FA5}">
                      <a16:colId xmlns:a16="http://schemas.microsoft.com/office/drawing/2014/main" val="20000"/>
                    </a:ext>
                  </a:extLst>
                </a:gridCol>
                <a:gridCol w="1651112">
                  <a:extLst>
                    <a:ext uri="{9D8B030D-6E8A-4147-A177-3AD203B41FA5}">
                      <a16:colId xmlns:a16="http://schemas.microsoft.com/office/drawing/2014/main" val="1771105458"/>
                    </a:ext>
                  </a:extLst>
                </a:gridCol>
                <a:gridCol w="1651112">
                  <a:extLst>
                    <a:ext uri="{9D8B030D-6E8A-4147-A177-3AD203B41FA5}">
                      <a16:colId xmlns:a16="http://schemas.microsoft.com/office/drawing/2014/main" val="20005"/>
                    </a:ext>
                  </a:extLst>
                </a:gridCol>
              </a:tblGrid>
              <a:tr h="244379">
                <a:tc>
                  <a:txBody>
                    <a:bodyPr/>
                    <a:lstStyle/>
                    <a:p>
                      <a:pPr algn="ctr"/>
                      <a:r>
                        <a:rPr lang="en-US" sz="1000" b="0" i="1" dirty="0"/>
                        <a:t>Ranked By First Choice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600" b="1" kern="1200" dirty="0">
                          <a:solidFill>
                            <a:schemeClr val="bg1"/>
                          </a:solidFill>
                          <a:latin typeface="+mn-lt"/>
                          <a:ea typeface="+mn-ea"/>
                          <a:cs typeface="Arial" panose="020B0604020202020204" pitchFamily="34" charset="0"/>
                        </a:rPr>
                        <a:t>1</a:t>
                      </a:r>
                      <a:r>
                        <a:rPr lang="en-US" sz="1600" b="1" kern="1200" baseline="30000" dirty="0">
                          <a:solidFill>
                            <a:schemeClr val="bg1"/>
                          </a:solidFill>
                          <a:latin typeface="+mn-lt"/>
                          <a:ea typeface="+mn-ea"/>
                          <a:cs typeface="Arial" panose="020B0604020202020204" pitchFamily="34" charset="0"/>
                        </a:rPr>
                        <a:t>st</a:t>
                      </a:r>
                      <a:r>
                        <a:rPr lang="en-US" sz="1600" b="1" kern="1200" dirty="0">
                          <a:solidFill>
                            <a:schemeClr val="bg1"/>
                          </a:solidFill>
                          <a:latin typeface="+mn-lt"/>
                          <a:ea typeface="+mn-ea"/>
                          <a:cs typeface="Arial" panose="020B0604020202020204" pitchFamily="34" charset="0"/>
                        </a:rPr>
                        <a:t> Choice</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fontAlgn="ctr" latinLnBrk="0" hangingPunct="1"/>
                      <a:r>
                        <a:rPr lang="en-US" sz="1600" b="1" kern="1200" dirty="0">
                          <a:solidFill>
                            <a:schemeClr val="bg1"/>
                          </a:solidFill>
                          <a:latin typeface="+mn-lt"/>
                          <a:ea typeface="+mn-ea"/>
                          <a:cs typeface="Arial" panose="020B0604020202020204" pitchFamily="34" charset="0"/>
                        </a:rPr>
                        <a:t>Combined Choice</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322870">
                <a:tc>
                  <a:txBody>
                    <a:bodyPr/>
                    <a:lstStyle/>
                    <a:p>
                      <a:pPr algn="ctr"/>
                      <a:r>
                        <a:rPr lang="en-US" sz="1200" kern="1200" dirty="0">
                          <a:solidFill>
                            <a:schemeClr val="tx1"/>
                          </a:solidFill>
                          <a:effectLst/>
                          <a:latin typeface="+mn-lt"/>
                          <a:ea typeface="+mn-ea"/>
                          <a:cs typeface="+mn-cs"/>
                        </a:rPr>
                        <a:t>Physicians not being comfortable talking with patients and families about </a:t>
                      </a:r>
                    </a:p>
                    <a:p>
                      <a:pPr algn="ctr"/>
                      <a:r>
                        <a:rPr lang="en-US" sz="1200" kern="1200" dirty="0">
                          <a:solidFill>
                            <a:schemeClr val="tx1"/>
                          </a:solidFill>
                          <a:effectLst/>
                          <a:latin typeface="+mn-lt"/>
                          <a:ea typeface="+mn-ea"/>
                          <a:cs typeface="+mn-cs"/>
                        </a:rPr>
                        <a:t>palliative care</a:t>
                      </a:r>
                      <a:endParaRPr lang="en-US" sz="700" kern="1200" dirty="0">
                        <a:solidFill>
                          <a:schemeClr val="tx1"/>
                        </a:solidFill>
                        <a:effectLst/>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tx2"/>
                          </a:solidFill>
                          <a:latin typeface="+mn-lt"/>
                          <a:ea typeface="+mn-ea"/>
                          <a:cs typeface="Arial" panose="020B0604020202020204" pitchFamily="34" charset="0"/>
                        </a:rPr>
                        <a:t>17%</a:t>
                      </a:r>
                    </a:p>
                  </a:txBody>
                  <a:tcPr marL="9525" marR="95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1"/>
                          </a:solidFill>
                          <a:latin typeface="+mn-lt"/>
                          <a:ea typeface="+mn-ea"/>
                          <a:cs typeface="Arial" panose="020B0604020202020204" pitchFamily="34" charset="0"/>
                        </a:rPr>
                        <a:t>41%</a:t>
                      </a:r>
                    </a:p>
                  </a:txBody>
                  <a:tcPr marL="9525" marR="95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2927160"/>
                  </a:ext>
                </a:extLst>
              </a:tr>
              <a:tr h="322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Patients not wanting palliative care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tx2"/>
                          </a:solidFill>
                          <a:latin typeface="+mn-lt"/>
                          <a:ea typeface="+mn-ea"/>
                          <a:cs typeface="Arial" panose="020B0604020202020204" pitchFamily="34" charset="0"/>
                        </a:rPr>
                        <a:t>17%</a:t>
                      </a:r>
                    </a:p>
                  </a:txBody>
                  <a:tcPr marL="9525" marR="95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1"/>
                          </a:solidFill>
                          <a:latin typeface="+mn-lt"/>
                          <a:ea typeface="+mn-ea"/>
                          <a:cs typeface="Arial" panose="020B0604020202020204" pitchFamily="34" charset="0"/>
                        </a:rPr>
                        <a:t>40%</a:t>
                      </a:r>
                    </a:p>
                  </a:txBody>
                  <a:tcPr marL="9525" marR="95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3086101"/>
                  </a:ext>
                </a:extLst>
              </a:tr>
              <a:tr h="322870">
                <a:tc>
                  <a:txBody>
                    <a:bodyPr/>
                    <a:lstStyle/>
                    <a:p>
                      <a:pPr algn="ctr"/>
                      <a:r>
                        <a:rPr lang="en-US" sz="1200" kern="1200" dirty="0">
                          <a:solidFill>
                            <a:schemeClr val="tx1"/>
                          </a:solidFill>
                          <a:effectLst/>
                          <a:latin typeface="+mn-lt"/>
                          <a:ea typeface="+mn-ea"/>
                          <a:cs typeface="+mn-cs"/>
                        </a:rPr>
                        <a:t>Physicians view palliative care as ONLY end of life care</a:t>
                      </a:r>
                      <a:endParaRPr lang="en-US" sz="700" kern="1200" dirty="0">
                        <a:solidFill>
                          <a:schemeClr val="tx1"/>
                        </a:solidFill>
                        <a:effectLst/>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tx2"/>
                          </a:solidFill>
                          <a:latin typeface="+mn-lt"/>
                          <a:ea typeface="+mn-ea"/>
                          <a:cs typeface="Arial" panose="020B0604020202020204" pitchFamily="34" charset="0"/>
                        </a:rPr>
                        <a:t>14%</a:t>
                      </a:r>
                    </a:p>
                  </a:txBody>
                  <a:tcPr marL="9525" marR="95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1"/>
                          </a:solidFill>
                          <a:latin typeface="+mn-lt"/>
                          <a:ea typeface="+mn-ea"/>
                          <a:cs typeface="Arial" panose="020B0604020202020204" pitchFamily="34" charset="0"/>
                        </a:rPr>
                        <a:t>44%</a:t>
                      </a:r>
                    </a:p>
                  </a:txBody>
                  <a:tcPr marL="9525" marR="95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706545"/>
                  </a:ext>
                </a:extLst>
              </a:tr>
              <a:tr h="322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Lack of or inadequate palliative care services and professionals available</a:t>
                      </a:r>
                      <a:endParaRPr lang="en-US" sz="700" kern="1200" dirty="0">
                        <a:solidFill>
                          <a:schemeClr val="tx1"/>
                        </a:solidFill>
                        <a:effectLst/>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tx2"/>
                          </a:solidFill>
                          <a:latin typeface="+mn-lt"/>
                          <a:ea typeface="+mn-ea"/>
                          <a:cs typeface="Arial" panose="020B0604020202020204" pitchFamily="34" charset="0"/>
                        </a:rPr>
                        <a:t>10%</a:t>
                      </a:r>
                    </a:p>
                  </a:txBody>
                  <a:tcPr marL="9525" marR="95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1"/>
                          </a:solidFill>
                          <a:latin typeface="+mn-lt"/>
                          <a:ea typeface="+mn-ea"/>
                          <a:cs typeface="Arial" panose="020B0604020202020204" pitchFamily="34" charset="0"/>
                        </a:rPr>
                        <a:t>31%</a:t>
                      </a:r>
                    </a:p>
                  </a:txBody>
                  <a:tcPr marL="9525" marR="95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6245875"/>
                  </a:ext>
                </a:extLst>
              </a:tr>
              <a:tr h="322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Lack of awareness about what palliative care options are available for patients</a:t>
                      </a:r>
                      <a:endParaRPr lang="en-US" sz="700" kern="1200" dirty="0">
                        <a:solidFill>
                          <a:schemeClr val="tx1"/>
                        </a:solidFill>
                        <a:effectLst/>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tx2"/>
                          </a:solidFill>
                          <a:latin typeface="+mn-lt"/>
                          <a:ea typeface="+mn-ea"/>
                          <a:cs typeface="Arial" panose="020B0604020202020204" pitchFamily="34" charset="0"/>
                        </a:rPr>
                        <a:t>10%</a:t>
                      </a:r>
                    </a:p>
                  </a:txBody>
                  <a:tcPr marL="9525" marR="95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1"/>
                          </a:solidFill>
                          <a:latin typeface="+mn-lt"/>
                          <a:ea typeface="+mn-ea"/>
                          <a:cs typeface="Arial" panose="020B0604020202020204" pitchFamily="34" charset="0"/>
                        </a:rPr>
                        <a:t>31%</a:t>
                      </a:r>
                    </a:p>
                  </a:txBody>
                  <a:tcPr marL="9525" marR="95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4306093"/>
                  </a:ext>
                </a:extLst>
              </a:tr>
              <a:tr h="322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Competing treatment priorities, needing to address and treat serious illness first</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tx2"/>
                          </a:solidFill>
                          <a:latin typeface="+mn-lt"/>
                          <a:ea typeface="+mn-ea"/>
                          <a:cs typeface="Arial" panose="020B0604020202020204" pitchFamily="34" charset="0"/>
                        </a:rPr>
                        <a:t>9%</a:t>
                      </a:r>
                    </a:p>
                  </a:txBody>
                  <a:tcPr marL="9525" marR="95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1"/>
                          </a:solidFill>
                          <a:latin typeface="+mn-lt"/>
                          <a:ea typeface="+mn-ea"/>
                          <a:cs typeface="Arial" panose="020B0604020202020204" pitchFamily="34" charset="0"/>
                        </a:rPr>
                        <a:t>25%</a:t>
                      </a:r>
                    </a:p>
                  </a:txBody>
                  <a:tcPr marL="9525" marR="95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4340856"/>
                  </a:ext>
                </a:extLst>
              </a:tr>
              <a:tr h="322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Lack of knowledge about the criteria used to determine when to refer patients to palliative care</a:t>
                      </a:r>
                      <a:endParaRPr lang="en-US" sz="700" kern="1200" dirty="0">
                        <a:solidFill>
                          <a:schemeClr val="tx1"/>
                        </a:solidFill>
                        <a:effectLst/>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tx2"/>
                          </a:solidFill>
                          <a:latin typeface="+mn-lt"/>
                          <a:ea typeface="+mn-ea"/>
                          <a:cs typeface="Arial" panose="020B0604020202020204" pitchFamily="34" charset="0"/>
                        </a:rPr>
                        <a:t>6%</a:t>
                      </a:r>
                    </a:p>
                  </a:txBody>
                  <a:tcPr marL="9525" marR="95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1"/>
                          </a:solidFill>
                          <a:latin typeface="+mn-lt"/>
                          <a:ea typeface="+mn-ea"/>
                          <a:cs typeface="Arial" panose="020B0604020202020204" pitchFamily="34" charset="0"/>
                        </a:rPr>
                        <a:t>25%</a:t>
                      </a:r>
                    </a:p>
                  </a:txBody>
                  <a:tcPr marL="9525" marR="95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2268307"/>
                  </a:ext>
                </a:extLst>
              </a:tr>
              <a:tr h="322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Lack of knowledge and familiarity with palliative care</a:t>
                      </a:r>
                      <a:endParaRPr lang="en-US" sz="700" kern="1200" dirty="0">
                        <a:solidFill>
                          <a:schemeClr val="tx1"/>
                        </a:solidFill>
                        <a:effectLst/>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tx2"/>
                          </a:solidFill>
                          <a:latin typeface="+mn-lt"/>
                          <a:ea typeface="+mn-ea"/>
                          <a:cs typeface="Arial" panose="020B0604020202020204" pitchFamily="34" charset="0"/>
                        </a:rPr>
                        <a:t>6%</a:t>
                      </a:r>
                    </a:p>
                  </a:txBody>
                  <a:tcPr marL="9525" marR="95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1"/>
                          </a:solidFill>
                          <a:latin typeface="+mn-lt"/>
                          <a:ea typeface="+mn-ea"/>
                          <a:cs typeface="Arial" panose="020B0604020202020204" pitchFamily="34" charset="0"/>
                        </a:rPr>
                        <a:t>23%</a:t>
                      </a:r>
                    </a:p>
                  </a:txBody>
                  <a:tcPr marL="9525" marR="95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690216"/>
                  </a:ext>
                </a:extLst>
              </a:tr>
              <a:tr h="322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Physicians concern that palliative care providers are not experts in all serious illnesses</a:t>
                      </a:r>
                      <a:endParaRPr lang="en-US" sz="700" kern="1200" dirty="0">
                        <a:solidFill>
                          <a:schemeClr val="tx1"/>
                        </a:solidFill>
                        <a:effectLst/>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tx2"/>
                          </a:solidFill>
                          <a:latin typeface="+mn-lt"/>
                          <a:ea typeface="+mn-ea"/>
                          <a:cs typeface="Arial" panose="020B0604020202020204" pitchFamily="34" charset="0"/>
                        </a:rPr>
                        <a:t>4%</a:t>
                      </a:r>
                    </a:p>
                  </a:txBody>
                  <a:tcPr marL="9525" marR="95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1"/>
                          </a:solidFill>
                          <a:latin typeface="+mn-lt"/>
                          <a:ea typeface="+mn-ea"/>
                          <a:cs typeface="Arial" panose="020B0604020202020204" pitchFamily="34" charset="0"/>
                        </a:rPr>
                        <a:t>11%</a:t>
                      </a:r>
                    </a:p>
                  </a:txBody>
                  <a:tcPr marL="9525" marR="95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4824477"/>
                  </a:ext>
                </a:extLst>
              </a:tr>
              <a:tr h="322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 sure if palliative care is covered by insurance</a:t>
                      </a:r>
                      <a:endParaRPr lang="en-US" sz="700" kern="1200" dirty="0">
                        <a:solidFill>
                          <a:schemeClr val="tx1"/>
                        </a:solidFill>
                        <a:effectLst/>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tx2"/>
                          </a:solidFill>
                          <a:latin typeface="+mn-lt"/>
                          <a:ea typeface="+mn-ea"/>
                          <a:cs typeface="Arial" panose="020B0604020202020204" pitchFamily="34" charset="0"/>
                        </a:rPr>
                        <a:t>3%</a:t>
                      </a:r>
                    </a:p>
                  </a:txBody>
                  <a:tcPr marL="9525" marR="95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1"/>
                          </a:solidFill>
                          <a:latin typeface="+mn-lt"/>
                          <a:ea typeface="+mn-ea"/>
                          <a:cs typeface="Arial" panose="020B0604020202020204" pitchFamily="34" charset="0"/>
                        </a:rPr>
                        <a:t>11%</a:t>
                      </a:r>
                    </a:p>
                  </a:txBody>
                  <a:tcPr marL="9525" marR="95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476568"/>
                  </a:ext>
                </a:extLst>
              </a:tr>
              <a:tr h="322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Physicians feel referring to palliative care would give up control of the patient’s care</a:t>
                      </a:r>
                      <a:endParaRPr lang="en-US" sz="700" kern="1200" dirty="0">
                        <a:solidFill>
                          <a:schemeClr val="tx1"/>
                        </a:solidFill>
                        <a:effectLst/>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tx2"/>
                          </a:solidFill>
                          <a:latin typeface="+mn-lt"/>
                          <a:ea typeface="+mn-ea"/>
                          <a:cs typeface="Arial" panose="020B0604020202020204" pitchFamily="34" charset="0"/>
                        </a:rPr>
                        <a:t>3%</a:t>
                      </a:r>
                    </a:p>
                  </a:txBody>
                  <a:tcPr marL="9525" marR="95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1"/>
                          </a:solidFill>
                          <a:latin typeface="+mn-lt"/>
                          <a:ea typeface="+mn-ea"/>
                          <a:cs typeface="Arial" panose="020B0604020202020204" pitchFamily="34" charset="0"/>
                        </a:rPr>
                        <a:t>17%</a:t>
                      </a:r>
                    </a:p>
                  </a:txBody>
                  <a:tcPr marL="9525" marR="95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5194351"/>
                  </a:ext>
                </a:extLst>
              </a:tr>
              <a:tr h="322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Other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tx2"/>
                          </a:solidFill>
                          <a:latin typeface="+mn-lt"/>
                          <a:ea typeface="+mn-ea"/>
                          <a:cs typeface="Arial" panose="020B0604020202020204" pitchFamily="34" charset="0"/>
                        </a:rPr>
                        <a:t>1%</a:t>
                      </a:r>
                    </a:p>
                  </a:txBody>
                  <a:tcPr marL="9525" marR="95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kern="1200" dirty="0">
                          <a:solidFill>
                            <a:schemeClr val="accent1"/>
                          </a:solidFill>
                          <a:latin typeface="+mn-lt"/>
                          <a:ea typeface="+mn-ea"/>
                          <a:cs typeface="Arial" panose="020B0604020202020204" pitchFamily="34" charset="0"/>
                        </a:rPr>
                        <a:t>1%</a:t>
                      </a:r>
                    </a:p>
                  </a:txBody>
                  <a:tcPr marL="9525" marR="95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1249013"/>
                  </a:ext>
                </a:extLst>
              </a:tr>
            </a:tbl>
          </a:graphicData>
        </a:graphic>
      </p:graphicFrame>
      <p:sp>
        <p:nvSpPr>
          <p:cNvPr id="2" name="TextBox 1">
            <a:extLst>
              <a:ext uri="{FF2B5EF4-FFF2-40B4-BE49-F238E27FC236}">
                <a16:creationId xmlns:a16="http://schemas.microsoft.com/office/drawing/2014/main" id="{97EC0112-9D47-419B-ADEE-0DBA61D394A9}"/>
              </a:ext>
            </a:extLst>
          </p:cNvPr>
          <p:cNvSpPr txBox="1"/>
          <p:nvPr/>
        </p:nvSpPr>
        <p:spPr>
          <a:xfrm>
            <a:off x="65988" y="5974741"/>
            <a:ext cx="9006840" cy="461665"/>
          </a:xfrm>
          <a:prstGeom prst="rect">
            <a:avLst/>
          </a:prstGeom>
          <a:noFill/>
        </p:spPr>
        <p:txBody>
          <a:bodyPr wrap="square" rtlCol="0">
            <a:spAutoFit/>
          </a:bodyPr>
          <a:lstStyle>
            <a:defPPr>
              <a:defRPr lang="en-US"/>
            </a:defPPr>
            <a:lvl1pPr algn="ctr">
              <a:defRPr sz="1200" i="1"/>
            </a:lvl1pPr>
          </a:lstStyle>
          <a:p>
            <a:r>
              <a:rPr lang="en-US" dirty="0"/>
              <a:t>From the list below, which of these would you say are the three biggest barriers preventing physicians who treat patients with a serious illness from referring their patients to palliative care?</a:t>
            </a:r>
          </a:p>
        </p:txBody>
      </p:sp>
      <p:cxnSp>
        <p:nvCxnSpPr>
          <p:cNvPr id="5" name="Straight Connector 4">
            <a:extLst>
              <a:ext uri="{FF2B5EF4-FFF2-40B4-BE49-F238E27FC236}">
                <a16:creationId xmlns:a16="http://schemas.microsoft.com/office/drawing/2014/main" id="{81AD735C-9BAF-4A56-8186-5D93AC3DC3C3}"/>
              </a:ext>
            </a:extLst>
          </p:cNvPr>
          <p:cNvCxnSpPr/>
          <p:nvPr/>
        </p:nvCxnSpPr>
        <p:spPr>
          <a:xfrm>
            <a:off x="172969" y="6027956"/>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70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68579" y="167736"/>
            <a:ext cx="9006840" cy="896007"/>
          </a:xfrm>
          <a:prstGeom prst="rect">
            <a:avLst/>
          </a:prstGeom>
          <a:noFill/>
        </p:spPr>
        <p:txBody>
          <a:bodyPr wrap="square" lIns="0" tIns="0" rIns="0" bIns="0" rtlCol="0" anchor="ctr">
            <a:noAutofit/>
          </a:bodyPr>
          <a:lstStyle/>
          <a:p>
            <a:pPr lvl="0" algn="ctr">
              <a:defRPr/>
            </a:pPr>
            <a:r>
              <a:rPr lang="en-US" sz="2800" b="1" kern="0" dirty="0">
                <a:solidFill>
                  <a:prstClr val="black"/>
                </a:solidFill>
              </a:rPr>
              <a:t>These physicians though also recognize the positive impact palliative care has for patients and their care: </a:t>
            </a:r>
          </a:p>
        </p:txBody>
      </p:sp>
      <p:graphicFrame>
        <p:nvGraphicFramePr>
          <p:cNvPr id="6" name="Table 5">
            <a:extLst>
              <a:ext uri="{FF2B5EF4-FFF2-40B4-BE49-F238E27FC236}">
                <a16:creationId xmlns:a16="http://schemas.microsoft.com/office/drawing/2014/main" id="{16BF2366-BAE2-45A2-B633-ED6858AB4A20}"/>
              </a:ext>
            </a:extLst>
          </p:cNvPr>
          <p:cNvGraphicFramePr>
            <a:graphicFrameLocks noGrp="1"/>
          </p:cNvGraphicFramePr>
          <p:nvPr>
            <p:extLst>
              <p:ext uri="{D42A27DB-BD31-4B8C-83A1-F6EECF244321}">
                <p14:modId xmlns:p14="http://schemas.microsoft.com/office/powerpoint/2010/main" val="1145634826"/>
              </p:ext>
            </p:extLst>
          </p:nvPr>
        </p:nvGraphicFramePr>
        <p:xfrm>
          <a:off x="431589" y="1406526"/>
          <a:ext cx="8439204" cy="4044948"/>
        </p:xfrm>
        <a:graphic>
          <a:graphicData uri="http://schemas.openxmlformats.org/drawingml/2006/table">
            <a:tbl>
              <a:tblPr firstRow="1" bandRow="1"/>
              <a:tblGrid>
                <a:gridCol w="4520938">
                  <a:extLst>
                    <a:ext uri="{9D8B030D-6E8A-4147-A177-3AD203B41FA5}">
                      <a16:colId xmlns:a16="http://schemas.microsoft.com/office/drawing/2014/main" val="20000"/>
                    </a:ext>
                  </a:extLst>
                </a:gridCol>
                <a:gridCol w="1959133">
                  <a:extLst>
                    <a:ext uri="{9D8B030D-6E8A-4147-A177-3AD203B41FA5}">
                      <a16:colId xmlns:a16="http://schemas.microsoft.com/office/drawing/2014/main" val="334590644"/>
                    </a:ext>
                  </a:extLst>
                </a:gridCol>
                <a:gridCol w="1959133">
                  <a:extLst>
                    <a:ext uri="{9D8B030D-6E8A-4147-A177-3AD203B41FA5}">
                      <a16:colId xmlns:a16="http://schemas.microsoft.com/office/drawing/2014/main" val="1662232727"/>
                    </a:ext>
                  </a:extLst>
                </a:gridCol>
              </a:tblGrid>
              <a:tr h="897243">
                <a:tc>
                  <a:txBody>
                    <a:bodyPr/>
                    <a:lstStyle/>
                    <a:p>
                      <a:pPr algn="ctr" rtl="0" fontAlgn="ctr"/>
                      <a:r>
                        <a:rPr lang="en-US" sz="1600" b="0" i="1" u="none" strike="noStrike" dirty="0">
                          <a:solidFill>
                            <a:srgbClr val="000000"/>
                          </a:solidFill>
                          <a:effectLst/>
                          <a:latin typeface="Calibri"/>
                        </a:rPr>
                        <a:t>Ranked by %Very Positive Impact</a:t>
                      </a:r>
                    </a:p>
                  </a:txBody>
                  <a:tcPr marL="1624" marR="1624" marT="162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400" b="1" i="0" u="none" strike="noStrike" dirty="0">
                          <a:solidFill>
                            <a:srgbClr val="FFFFFF"/>
                          </a:solidFill>
                          <a:effectLst/>
                          <a:latin typeface="Calibri"/>
                        </a:rPr>
                        <a:t>%Very Positive Impact</a:t>
                      </a:r>
                    </a:p>
                  </a:txBody>
                  <a:tcPr marL="1624" marR="1624" marT="1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2400" b="1" i="0" u="none" strike="noStrike" dirty="0">
                          <a:solidFill>
                            <a:srgbClr val="FFFFFF"/>
                          </a:solidFill>
                          <a:effectLst/>
                          <a:latin typeface="Calibri"/>
                        </a:rPr>
                        <a:t>%Total Positive Impact</a:t>
                      </a:r>
                    </a:p>
                  </a:txBody>
                  <a:tcPr marL="1624" marR="1624" marT="1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10492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The ability to manage the pain and other symptoms for patients with a serious illness</a:t>
                      </a:r>
                      <a:endParaRPr lang="en-US" sz="160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4000" b="1" i="0" u="none" strike="noStrike" dirty="0">
                          <a:solidFill>
                            <a:schemeClr val="accent1">
                              <a:lumMod val="75000"/>
                            </a:schemeClr>
                          </a:solidFill>
                          <a:effectLst/>
                          <a:latin typeface="Calibri"/>
                        </a:rPr>
                        <a:t>61%</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4000" b="1" i="0" u="none" strike="noStrike" dirty="0">
                          <a:solidFill>
                            <a:srgbClr val="002060"/>
                          </a:solidFill>
                          <a:effectLst/>
                          <a:latin typeface="Calibri"/>
                        </a:rPr>
                        <a:t>93%</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492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The quality of life for patients with a serious illness</a:t>
                      </a:r>
                      <a:endParaRPr lang="en-US" sz="160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4000" b="1" i="0" u="none" strike="noStrike" dirty="0">
                          <a:solidFill>
                            <a:schemeClr val="accent1">
                              <a:lumMod val="75000"/>
                            </a:schemeClr>
                          </a:solidFill>
                          <a:effectLst/>
                          <a:latin typeface="Calibri"/>
                        </a:rPr>
                        <a:t>58%</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4000" b="1" i="0" u="none" strike="noStrike" dirty="0">
                          <a:solidFill>
                            <a:srgbClr val="002060"/>
                          </a:solidFill>
                          <a:effectLst/>
                          <a:latin typeface="Calibri"/>
                        </a:rPr>
                        <a:t>89%</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307864"/>
                  </a:ext>
                </a:extLst>
              </a:tr>
              <a:tr h="10492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The quality of care patients with a serious illness receive</a:t>
                      </a:r>
                      <a:endParaRPr lang="en-US" sz="160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4000" b="1" i="0" u="none" strike="noStrike" dirty="0">
                          <a:solidFill>
                            <a:schemeClr val="accent1">
                              <a:lumMod val="75000"/>
                            </a:schemeClr>
                          </a:solidFill>
                          <a:effectLst/>
                          <a:latin typeface="Calibri"/>
                        </a:rPr>
                        <a:t>47%</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4000" b="1" i="0" u="none" strike="noStrike" dirty="0">
                          <a:solidFill>
                            <a:srgbClr val="002060"/>
                          </a:solidFill>
                          <a:effectLst/>
                          <a:latin typeface="Calibri"/>
                        </a:rPr>
                        <a:t>85%</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A590AF6F-B39D-4A11-904D-9D78440FE216}"/>
              </a:ext>
            </a:extLst>
          </p:cNvPr>
          <p:cNvSpPr txBox="1"/>
          <p:nvPr/>
        </p:nvSpPr>
        <p:spPr>
          <a:xfrm>
            <a:off x="0" y="5918926"/>
            <a:ext cx="9144000" cy="461665"/>
          </a:xfrm>
          <a:prstGeom prst="rect">
            <a:avLst/>
          </a:prstGeom>
          <a:noFill/>
        </p:spPr>
        <p:txBody>
          <a:bodyPr wrap="square" rtlCol="0">
            <a:spAutoFit/>
          </a:bodyPr>
          <a:lstStyle/>
          <a:p>
            <a:pPr algn="ctr"/>
            <a:r>
              <a:rPr lang="en-US" sz="1200" i="1" dirty="0"/>
              <a:t>Please record whether you think palliative care has a very positive impact, a somewhat positive impact, a somewhat negative impact, or a very negative impact on each of the items listed below or if you think palliative care does not have an impact one way or the other.</a:t>
            </a:r>
          </a:p>
        </p:txBody>
      </p:sp>
      <p:cxnSp>
        <p:nvCxnSpPr>
          <p:cNvPr id="5" name="Straight Connector 4">
            <a:extLst>
              <a:ext uri="{FF2B5EF4-FFF2-40B4-BE49-F238E27FC236}">
                <a16:creationId xmlns:a16="http://schemas.microsoft.com/office/drawing/2014/main" id="{225FB5AF-83DE-45A9-9122-871565DBAA4F}"/>
              </a:ext>
            </a:extLst>
          </p:cNvPr>
          <p:cNvCxnSpPr/>
          <p:nvPr/>
        </p:nvCxnSpPr>
        <p:spPr>
          <a:xfrm>
            <a:off x="172969" y="5961970"/>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483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73721D-6FE8-49F0-89F6-98B2F1D71BB6}"/>
              </a:ext>
            </a:extLst>
          </p:cNvPr>
          <p:cNvSpPr txBox="1"/>
          <p:nvPr/>
        </p:nvSpPr>
        <p:spPr>
          <a:xfrm>
            <a:off x="68579" y="6000952"/>
            <a:ext cx="9006840" cy="461665"/>
          </a:xfrm>
          <a:prstGeom prst="rect">
            <a:avLst/>
          </a:prstGeom>
          <a:noFill/>
        </p:spPr>
        <p:txBody>
          <a:bodyPr wrap="square" rtlCol="0">
            <a:spAutoFit/>
          </a:bodyPr>
          <a:lstStyle>
            <a:defPPr>
              <a:defRPr lang="en-US"/>
            </a:defPPr>
            <a:lvl1pPr algn="ctr">
              <a:defRPr sz="1200" i="1"/>
            </a:lvl1pPr>
          </a:lstStyle>
          <a:p>
            <a:r>
              <a:rPr lang="en-US" dirty="0"/>
              <a:t>Based on this description of palliative care are you much more likely, somewhat more likely, somewhat less likely, or much less likely to consider referring your patients with a serious illness to palliative care or does it not make a difference to you one way or the other? </a:t>
            </a:r>
          </a:p>
        </p:txBody>
      </p:sp>
      <p:graphicFrame>
        <p:nvGraphicFramePr>
          <p:cNvPr id="5" name="Chart 4">
            <a:extLst>
              <a:ext uri="{FF2B5EF4-FFF2-40B4-BE49-F238E27FC236}">
                <a16:creationId xmlns:a16="http://schemas.microsoft.com/office/drawing/2014/main" id="{7B2FFC3D-029F-4A8A-933D-4C0F40C6BE08}"/>
              </a:ext>
            </a:extLst>
          </p:cNvPr>
          <p:cNvGraphicFramePr/>
          <p:nvPr>
            <p:extLst>
              <p:ext uri="{D42A27DB-BD31-4B8C-83A1-F6EECF244321}">
                <p14:modId xmlns:p14="http://schemas.microsoft.com/office/powerpoint/2010/main" val="2399608474"/>
              </p:ext>
            </p:extLst>
          </p:nvPr>
        </p:nvGraphicFramePr>
        <p:xfrm>
          <a:off x="783688" y="1143000"/>
          <a:ext cx="7576624" cy="474667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101D3EF-F08F-405B-AF59-BA467CA2185E}"/>
              </a:ext>
            </a:extLst>
          </p:cNvPr>
          <p:cNvSpPr txBox="1">
            <a:spLocks/>
          </p:cNvSpPr>
          <p:nvPr/>
        </p:nvSpPr>
        <p:spPr>
          <a:xfrm>
            <a:off x="68580" y="472100"/>
            <a:ext cx="9006840" cy="609600"/>
          </a:xfrm>
          <a:prstGeom prst="rect">
            <a:avLst/>
          </a:prstGeom>
          <a:noFill/>
        </p:spPr>
        <p:txBody>
          <a:bodyPr wrap="square" lIns="0" tIns="0" rIns="0" bIns="0" rtlCol="0" anchor="ctr">
            <a:noAutofit/>
          </a:bodyPr>
          <a:lstStyle/>
          <a:p>
            <a:pPr lvl="0" algn="ctr">
              <a:defRPr/>
            </a:pPr>
            <a:r>
              <a:rPr lang="en-US" sz="2400" b="1" kern="0" dirty="0">
                <a:solidFill>
                  <a:prstClr val="black"/>
                </a:solidFill>
              </a:rPr>
              <a:t>After reading the definition we provided of palliative care, more than six in ten physicians say they are more likely to consider referring patients with serious illness to palliative care.</a:t>
            </a:r>
          </a:p>
        </p:txBody>
      </p:sp>
      <p:sp>
        <p:nvSpPr>
          <p:cNvPr id="9" name="TextBox 8">
            <a:extLst>
              <a:ext uri="{FF2B5EF4-FFF2-40B4-BE49-F238E27FC236}">
                <a16:creationId xmlns:a16="http://schemas.microsoft.com/office/drawing/2014/main" id="{4BECF718-2809-4B65-9C3E-0C421E99AD6D}"/>
              </a:ext>
            </a:extLst>
          </p:cNvPr>
          <p:cNvSpPr txBox="1"/>
          <p:nvPr/>
        </p:nvSpPr>
        <p:spPr>
          <a:xfrm>
            <a:off x="1177517" y="3089590"/>
            <a:ext cx="704850" cy="707886"/>
          </a:xfrm>
          <a:prstGeom prst="rect">
            <a:avLst/>
          </a:prstGeom>
          <a:noFill/>
        </p:spPr>
        <p:txBody>
          <a:bodyPr wrap="square" rtlCol="0">
            <a:spAutoFit/>
          </a:bodyPr>
          <a:lstStyle/>
          <a:p>
            <a:pPr algn="ctr"/>
            <a:r>
              <a:rPr lang="en-US" sz="1600" dirty="0">
                <a:solidFill>
                  <a:schemeClr val="bg1"/>
                </a:solidFill>
              </a:rPr>
              <a:t>31% </a:t>
            </a:r>
            <a:r>
              <a:rPr lang="en-US" sz="1200" dirty="0">
                <a:solidFill>
                  <a:schemeClr val="bg1"/>
                </a:solidFill>
              </a:rPr>
              <a:t/>
            </a:r>
            <a:br>
              <a:rPr lang="en-US" sz="1200" dirty="0">
                <a:solidFill>
                  <a:schemeClr val="bg1"/>
                </a:solidFill>
              </a:rPr>
            </a:br>
            <a:r>
              <a:rPr lang="en-US" sz="1200" dirty="0">
                <a:solidFill>
                  <a:schemeClr val="bg1"/>
                </a:solidFill>
              </a:rPr>
              <a:t>Much More</a:t>
            </a:r>
          </a:p>
        </p:txBody>
      </p:sp>
      <p:cxnSp>
        <p:nvCxnSpPr>
          <p:cNvPr id="7" name="Straight Connector 6">
            <a:extLst>
              <a:ext uri="{FF2B5EF4-FFF2-40B4-BE49-F238E27FC236}">
                <a16:creationId xmlns:a16="http://schemas.microsoft.com/office/drawing/2014/main" id="{C2BE263B-968D-4632-BFBE-EA38BE24A997}"/>
              </a:ext>
            </a:extLst>
          </p:cNvPr>
          <p:cNvCxnSpPr/>
          <p:nvPr/>
        </p:nvCxnSpPr>
        <p:spPr>
          <a:xfrm>
            <a:off x="172968" y="6000952"/>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FDA1631-8944-4E4E-9151-06AF1A8C83EB}"/>
              </a:ext>
            </a:extLst>
          </p:cNvPr>
          <p:cNvSpPr txBox="1"/>
          <p:nvPr/>
        </p:nvSpPr>
        <p:spPr>
          <a:xfrm>
            <a:off x="3657425" y="3089589"/>
            <a:ext cx="704850" cy="707886"/>
          </a:xfrm>
          <a:prstGeom prst="rect">
            <a:avLst/>
          </a:prstGeom>
          <a:noFill/>
        </p:spPr>
        <p:txBody>
          <a:bodyPr wrap="square" rtlCol="0">
            <a:spAutoFit/>
          </a:bodyPr>
          <a:lstStyle/>
          <a:p>
            <a:pPr algn="ctr"/>
            <a:r>
              <a:rPr lang="en-US" sz="1600" dirty="0">
                <a:solidFill>
                  <a:schemeClr val="bg1"/>
                </a:solidFill>
              </a:rPr>
              <a:t>31% </a:t>
            </a:r>
            <a:r>
              <a:rPr lang="en-US" sz="1200" dirty="0">
                <a:solidFill>
                  <a:schemeClr val="bg1"/>
                </a:solidFill>
              </a:rPr>
              <a:t/>
            </a:r>
            <a:br>
              <a:rPr lang="en-US" sz="1200" dirty="0">
                <a:solidFill>
                  <a:schemeClr val="bg1"/>
                </a:solidFill>
              </a:rPr>
            </a:br>
            <a:r>
              <a:rPr lang="en-US" sz="1200" dirty="0">
                <a:solidFill>
                  <a:schemeClr val="bg1"/>
                </a:solidFill>
              </a:rPr>
              <a:t>Much More</a:t>
            </a:r>
          </a:p>
        </p:txBody>
      </p:sp>
      <p:sp>
        <p:nvSpPr>
          <p:cNvPr id="11" name="TextBox 10">
            <a:extLst>
              <a:ext uri="{FF2B5EF4-FFF2-40B4-BE49-F238E27FC236}">
                <a16:creationId xmlns:a16="http://schemas.microsoft.com/office/drawing/2014/main" id="{9CB7AD84-5124-4BA1-BA92-3B4FBFA924AE}"/>
              </a:ext>
            </a:extLst>
          </p:cNvPr>
          <p:cNvSpPr txBox="1"/>
          <p:nvPr/>
        </p:nvSpPr>
        <p:spPr>
          <a:xfrm>
            <a:off x="6219650" y="3028890"/>
            <a:ext cx="704850" cy="707886"/>
          </a:xfrm>
          <a:prstGeom prst="rect">
            <a:avLst/>
          </a:prstGeom>
          <a:noFill/>
        </p:spPr>
        <p:txBody>
          <a:bodyPr wrap="square" rtlCol="0">
            <a:spAutoFit/>
          </a:bodyPr>
          <a:lstStyle/>
          <a:p>
            <a:pPr algn="ctr"/>
            <a:r>
              <a:rPr lang="en-US" sz="1600" dirty="0">
                <a:solidFill>
                  <a:schemeClr val="bg1"/>
                </a:solidFill>
              </a:rPr>
              <a:t>32% </a:t>
            </a:r>
            <a:r>
              <a:rPr lang="en-US" sz="1200" dirty="0">
                <a:solidFill>
                  <a:schemeClr val="bg1"/>
                </a:solidFill>
              </a:rPr>
              <a:t/>
            </a:r>
            <a:br>
              <a:rPr lang="en-US" sz="1200" dirty="0">
                <a:solidFill>
                  <a:schemeClr val="bg1"/>
                </a:solidFill>
              </a:rPr>
            </a:br>
            <a:r>
              <a:rPr lang="en-US" sz="1200" dirty="0">
                <a:solidFill>
                  <a:schemeClr val="bg1"/>
                </a:solidFill>
              </a:rPr>
              <a:t>Much More</a:t>
            </a:r>
          </a:p>
        </p:txBody>
      </p:sp>
    </p:spTree>
    <p:extLst>
      <p:ext uri="{BB962C8B-B14F-4D97-AF65-F5344CB8AC3E}">
        <p14:creationId xmlns:p14="http://schemas.microsoft.com/office/powerpoint/2010/main" val="136274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73721D-6FE8-49F0-89F6-98B2F1D71BB6}"/>
              </a:ext>
            </a:extLst>
          </p:cNvPr>
          <p:cNvSpPr txBox="1"/>
          <p:nvPr/>
        </p:nvSpPr>
        <p:spPr>
          <a:xfrm>
            <a:off x="68580" y="6020095"/>
            <a:ext cx="9006840" cy="461665"/>
          </a:xfrm>
          <a:prstGeom prst="rect">
            <a:avLst/>
          </a:prstGeom>
          <a:noFill/>
        </p:spPr>
        <p:txBody>
          <a:bodyPr wrap="square" rtlCol="0">
            <a:spAutoFit/>
          </a:bodyPr>
          <a:lstStyle>
            <a:defPPr>
              <a:defRPr lang="en-US"/>
            </a:defPPr>
            <a:lvl1pPr algn="ctr">
              <a:defRPr sz="1200" i="1"/>
            </a:lvl1pPr>
          </a:lstStyle>
          <a:p>
            <a:r>
              <a:rPr lang="en-US" dirty="0"/>
              <a:t>Thinking some more about palliative care...how important do you think it is that palliative care services be made available at ALL HOSPITALS for patients with a serious illness and their families? </a:t>
            </a:r>
          </a:p>
        </p:txBody>
      </p:sp>
      <p:graphicFrame>
        <p:nvGraphicFramePr>
          <p:cNvPr id="5" name="Chart 4">
            <a:extLst>
              <a:ext uri="{FF2B5EF4-FFF2-40B4-BE49-F238E27FC236}">
                <a16:creationId xmlns:a16="http://schemas.microsoft.com/office/drawing/2014/main" id="{7B2FFC3D-029F-4A8A-933D-4C0F40C6BE08}"/>
              </a:ext>
            </a:extLst>
          </p:cNvPr>
          <p:cNvGraphicFramePr/>
          <p:nvPr>
            <p:extLst>
              <p:ext uri="{D42A27DB-BD31-4B8C-83A1-F6EECF244321}">
                <p14:modId xmlns:p14="http://schemas.microsoft.com/office/powerpoint/2010/main" val="1213881470"/>
              </p:ext>
            </p:extLst>
          </p:nvPr>
        </p:nvGraphicFramePr>
        <p:xfrm>
          <a:off x="783688" y="1350567"/>
          <a:ext cx="7576624" cy="474667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101D3EF-F08F-405B-AF59-BA467CA2185E}"/>
              </a:ext>
            </a:extLst>
          </p:cNvPr>
          <p:cNvSpPr txBox="1">
            <a:spLocks/>
          </p:cNvSpPr>
          <p:nvPr/>
        </p:nvSpPr>
        <p:spPr>
          <a:xfrm>
            <a:off x="68580" y="614713"/>
            <a:ext cx="9006840" cy="689174"/>
          </a:xfrm>
          <a:prstGeom prst="rect">
            <a:avLst/>
          </a:prstGeom>
          <a:noFill/>
        </p:spPr>
        <p:txBody>
          <a:bodyPr wrap="square" lIns="0" tIns="0" rIns="0" bIns="0" rtlCol="0" anchor="ctr">
            <a:noAutofit/>
          </a:bodyPr>
          <a:lstStyle/>
          <a:p>
            <a:pPr lvl="0" algn="ctr">
              <a:defRPr/>
            </a:pPr>
            <a:r>
              <a:rPr lang="en-US" sz="2400" b="1" kern="0" dirty="0">
                <a:solidFill>
                  <a:prstClr val="black"/>
                </a:solidFill>
              </a:rPr>
              <a:t>And after hearing the definition of palliative care, nearly all physicians say it is important (eight in ten say it is very important) that palliative care services be made available at all hospitals for patients with serious illness and their families.</a:t>
            </a:r>
          </a:p>
        </p:txBody>
      </p:sp>
      <p:sp>
        <p:nvSpPr>
          <p:cNvPr id="9" name="TextBox 8">
            <a:extLst>
              <a:ext uri="{FF2B5EF4-FFF2-40B4-BE49-F238E27FC236}">
                <a16:creationId xmlns:a16="http://schemas.microsoft.com/office/drawing/2014/main" id="{4BECF718-2809-4B65-9C3E-0C421E99AD6D}"/>
              </a:ext>
            </a:extLst>
          </p:cNvPr>
          <p:cNvSpPr txBox="1"/>
          <p:nvPr/>
        </p:nvSpPr>
        <p:spPr>
          <a:xfrm>
            <a:off x="977517" y="2528477"/>
            <a:ext cx="1482968" cy="584775"/>
          </a:xfrm>
          <a:prstGeom prst="rect">
            <a:avLst/>
          </a:prstGeom>
          <a:noFill/>
        </p:spPr>
        <p:txBody>
          <a:bodyPr wrap="square" rtlCol="0">
            <a:spAutoFit/>
          </a:bodyPr>
          <a:lstStyle/>
          <a:p>
            <a:pPr algn="ctr"/>
            <a:r>
              <a:rPr lang="en-US" sz="1600" dirty="0">
                <a:solidFill>
                  <a:schemeClr val="bg1"/>
                </a:solidFill>
              </a:rPr>
              <a:t>81% </a:t>
            </a:r>
            <a:br>
              <a:rPr lang="en-US" sz="1600" dirty="0">
                <a:solidFill>
                  <a:schemeClr val="bg1"/>
                </a:solidFill>
              </a:rPr>
            </a:br>
            <a:r>
              <a:rPr lang="en-US" sz="1600" dirty="0">
                <a:solidFill>
                  <a:schemeClr val="bg1"/>
                </a:solidFill>
              </a:rPr>
              <a:t>Very</a:t>
            </a:r>
          </a:p>
        </p:txBody>
      </p:sp>
      <p:cxnSp>
        <p:nvCxnSpPr>
          <p:cNvPr id="7" name="Straight Connector 6">
            <a:extLst>
              <a:ext uri="{FF2B5EF4-FFF2-40B4-BE49-F238E27FC236}">
                <a16:creationId xmlns:a16="http://schemas.microsoft.com/office/drawing/2014/main" id="{450385FB-DEB1-4A19-B8A7-540B7DADBE98}"/>
              </a:ext>
            </a:extLst>
          </p:cNvPr>
          <p:cNvCxnSpPr/>
          <p:nvPr/>
        </p:nvCxnSpPr>
        <p:spPr>
          <a:xfrm>
            <a:off x="172969" y="5991427"/>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1D9EEB0-3B78-42AC-A706-1EA12444C356}"/>
              </a:ext>
            </a:extLst>
          </p:cNvPr>
          <p:cNvSpPr txBox="1"/>
          <p:nvPr/>
        </p:nvSpPr>
        <p:spPr>
          <a:xfrm>
            <a:off x="3482592" y="2404652"/>
            <a:ext cx="1482968" cy="584775"/>
          </a:xfrm>
          <a:prstGeom prst="rect">
            <a:avLst/>
          </a:prstGeom>
          <a:noFill/>
        </p:spPr>
        <p:txBody>
          <a:bodyPr wrap="square" rtlCol="0">
            <a:spAutoFit/>
          </a:bodyPr>
          <a:lstStyle/>
          <a:p>
            <a:pPr algn="ctr"/>
            <a:r>
              <a:rPr lang="en-US" sz="1600" dirty="0">
                <a:solidFill>
                  <a:schemeClr val="bg1"/>
                </a:solidFill>
              </a:rPr>
              <a:t>84% </a:t>
            </a:r>
            <a:br>
              <a:rPr lang="en-US" sz="1600" dirty="0">
                <a:solidFill>
                  <a:schemeClr val="bg1"/>
                </a:solidFill>
              </a:rPr>
            </a:br>
            <a:r>
              <a:rPr lang="en-US" sz="1600" dirty="0">
                <a:solidFill>
                  <a:schemeClr val="bg1"/>
                </a:solidFill>
              </a:rPr>
              <a:t>Very</a:t>
            </a:r>
          </a:p>
        </p:txBody>
      </p:sp>
      <p:sp>
        <p:nvSpPr>
          <p:cNvPr id="11" name="TextBox 10">
            <a:extLst>
              <a:ext uri="{FF2B5EF4-FFF2-40B4-BE49-F238E27FC236}">
                <a16:creationId xmlns:a16="http://schemas.microsoft.com/office/drawing/2014/main" id="{62D94F99-1272-436D-A72D-79EBFBDFAFB1}"/>
              </a:ext>
            </a:extLst>
          </p:cNvPr>
          <p:cNvSpPr txBox="1"/>
          <p:nvPr/>
        </p:nvSpPr>
        <p:spPr>
          <a:xfrm>
            <a:off x="6054342" y="2898529"/>
            <a:ext cx="1482968" cy="584775"/>
          </a:xfrm>
          <a:prstGeom prst="rect">
            <a:avLst/>
          </a:prstGeom>
          <a:noFill/>
        </p:spPr>
        <p:txBody>
          <a:bodyPr wrap="square" rtlCol="0">
            <a:spAutoFit/>
          </a:bodyPr>
          <a:lstStyle/>
          <a:p>
            <a:pPr algn="ctr"/>
            <a:r>
              <a:rPr lang="en-US" sz="1600" dirty="0">
                <a:solidFill>
                  <a:schemeClr val="bg1"/>
                </a:solidFill>
              </a:rPr>
              <a:t>75% </a:t>
            </a:r>
            <a:br>
              <a:rPr lang="en-US" sz="1600" dirty="0">
                <a:solidFill>
                  <a:schemeClr val="bg1"/>
                </a:solidFill>
              </a:rPr>
            </a:br>
            <a:r>
              <a:rPr lang="en-US" sz="1600" dirty="0">
                <a:solidFill>
                  <a:schemeClr val="bg1"/>
                </a:solidFill>
              </a:rPr>
              <a:t>Very</a:t>
            </a:r>
          </a:p>
        </p:txBody>
      </p:sp>
    </p:spTree>
    <p:extLst>
      <p:ext uri="{BB962C8B-B14F-4D97-AF65-F5344CB8AC3E}">
        <p14:creationId xmlns:p14="http://schemas.microsoft.com/office/powerpoint/2010/main" val="4048308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68580" y="224214"/>
            <a:ext cx="9006840" cy="777240"/>
          </a:xfrm>
          <a:prstGeom prst="rect">
            <a:avLst/>
          </a:prstGeom>
          <a:noFill/>
        </p:spPr>
        <p:txBody>
          <a:bodyPr wrap="square" lIns="0" tIns="0" rIns="0" bIns="0" rtlCol="0" anchor="ctr">
            <a:noAutofit/>
          </a:bodyPr>
          <a:lstStyle/>
          <a:p>
            <a:pPr lvl="0" algn="ctr">
              <a:defRPr/>
            </a:pPr>
            <a:r>
              <a:rPr lang="en-US" sz="3200" b="1" kern="0" dirty="0">
                <a:solidFill>
                  <a:prstClr val="black"/>
                </a:solidFill>
              </a:rPr>
              <a:t>Nearly all physicians agree that: </a:t>
            </a:r>
          </a:p>
        </p:txBody>
      </p:sp>
      <p:graphicFrame>
        <p:nvGraphicFramePr>
          <p:cNvPr id="6" name="Table 5">
            <a:extLst>
              <a:ext uri="{FF2B5EF4-FFF2-40B4-BE49-F238E27FC236}">
                <a16:creationId xmlns:a16="http://schemas.microsoft.com/office/drawing/2014/main" id="{16BF2366-BAE2-45A2-B633-ED6858AB4A20}"/>
              </a:ext>
            </a:extLst>
          </p:cNvPr>
          <p:cNvGraphicFramePr>
            <a:graphicFrameLocks noGrp="1"/>
          </p:cNvGraphicFramePr>
          <p:nvPr>
            <p:extLst>
              <p:ext uri="{D42A27DB-BD31-4B8C-83A1-F6EECF244321}">
                <p14:modId xmlns:p14="http://schemas.microsoft.com/office/powerpoint/2010/main" val="3640920884"/>
              </p:ext>
            </p:extLst>
          </p:nvPr>
        </p:nvGraphicFramePr>
        <p:xfrm>
          <a:off x="658055" y="1001454"/>
          <a:ext cx="7827889" cy="4915338"/>
        </p:xfrm>
        <a:graphic>
          <a:graphicData uri="http://schemas.openxmlformats.org/drawingml/2006/table">
            <a:tbl>
              <a:tblPr firstRow="1" bandRow="1"/>
              <a:tblGrid>
                <a:gridCol w="4257689">
                  <a:extLst>
                    <a:ext uri="{9D8B030D-6E8A-4147-A177-3AD203B41FA5}">
                      <a16:colId xmlns:a16="http://schemas.microsoft.com/office/drawing/2014/main" val="20000"/>
                    </a:ext>
                  </a:extLst>
                </a:gridCol>
                <a:gridCol w="1785100">
                  <a:extLst>
                    <a:ext uri="{9D8B030D-6E8A-4147-A177-3AD203B41FA5}">
                      <a16:colId xmlns:a16="http://schemas.microsoft.com/office/drawing/2014/main" val="1978315578"/>
                    </a:ext>
                  </a:extLst>
                </a:gridCol>
                <a:gridCol w="1785100">
                  <a:extLst>
                    <a:ext uri="{9D8B030D-6E8A-4147-A177-3AD203B41FA5}">
                      <a16:colId xmlns:a16="http://schemas.microsoft.com/office/drawing/2014/main" val="1662232727"/>
                    </a:ext>
                  </a:extLst>
                </a:gridCol>
              </a:tblGrid>
              <a:tr h="61981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1" u="none" strike="noStrike" dirty="0">
                          <a:solidFill>
                            <a:srgbClr val="000000"/>
                          </a:solidFill>
                          <a:effectLst/>
                          <a:latin typeface="+mn-lt"/>
                        </a:rPr>
                        <a:t>Ranked by %Strongly Agree</a:t>
                      </a:r>
                    </a:p>
                  </a:txBody>
                  <a:tcPr marL="1624" marR="1624" marT="162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400" b="1" i="0" u="none" strike="noStrike" dirty="0">
                          <a:solidFill>
                            <a:srgbClr val="FFFFFF"/>
                          </a:solidFill>
                          <a:effectLst/>
                          <a:latin typeface="Calibri"/>
                        </a:rPr>
                        <a:t>%Strongly </a:t>
                      </a:r>
                      <a:br>
                        <a:rPr lang="en-US" sz="2400" b="1" i="0" u="none" strike="noStrike" dirty="0">
                          <a:solidFill>
                            <a:srgbClr val="FFFFFF"/>
                          </a:solidFill>
                          <a:effectLst/>
                          <a:latin typeface="Calibri"/>
                        </a:rPr>
                      </a:br>
                      <a:r>
                        <a:rPr lang="en-US" sz="2400" b="1" i="0" u="none" strike="noStrike" dirty="0">
                          <a:solidFill>
                            <a:srgbClr val="FFFFFF"/>
                          </a:solidFill>
                          <a:effectLst/>
                          <a:latin typeface="Calibri"/>
                        </a:rPr>
                        <a:t>Agree</a:t>
                      </a:r>
                    </a:p>
                  </a:txBody>
                  <a:tcPr marL="1624" marR="1624" marT="1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2400" b="1" i="0" u="none" strike="noStrike" dirty="0">
                          <a:solidFill>
                            <a:srgbClr val="FFFFFF"/>
                          </a:solidFill>
                          <a:effectLst/>
                          <a:latin typeface="Calibri"/>
                        </a:rPr>
                        <a:t>%Total </a:t>
                      </a:r>
                      <a:br>
                        <a:rPr lang="en-US" sz="2400" b="1" i="0" u="none" strike="noStrike" dirty="0">
                          <a:solidFill>
                            <a:srgbClr val="FFFFFF"/>
                          </a:solidFill>
                          <a:effectLst/>
                          <a:latin typeface="Calibri"/>
                        </a:rPr>
                      </a:br>
                      <a:r>
                        <a:rPr lang="en-US" sz="2400" b="1" i="0" u="none" strike="noStrike" dirty="0">
                          <a:solidFill>
                            <a:srgbClr val="FFFFFF"/>
                          </a:solidFill>
                          <a:effectLst/>
                          <a:latin typeface="Calibri"/>
                        </a:rPr>
                        <a:t>Agree</a:t>
                      </a:r>
                    </a:p>
                  </a:txBody>
                  <a:tcPr marL="1624" marR="1624" marT="1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1024297">
                <a:tc>
                  <a:txBody>
                    <a:bodyPr/>
                    <a:lstStyle/>
                    <a:p>
                      <a:pPr algn="ctr"/>
                      <a:r>
                        <a:rPr lang="en-US" sz="1600" b="0" dirty="0"/>
                        <a:t>Palliative care treatment options should be fully covered by health insurance.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4400" b="1" i="0" u="none" strike="noStrike" kern="1200" dirty="0">
                          <a:solidFill>
                            <a:schemeClr val="accent1">
                              <a:lumMod val="75000"/>
                            </a:schemeClr>
                          </a:solidFill>
                          <a:effectLst/>
                          <a:latin typeface="Calibri"/>
                          <a:ea typeface="+mn-ea"/>
                          <a:cs typeface="+mn-cs"/>
                        </a:rPr>
                        <a:t>80%</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4400" b="1" i="0" u="none" strike="noStrike" dirty="0">
                          <a:solidFill>
                            <a:srgbClr val="002060"/>
                          </a:solidFill>
                          <a:effectLst/>
                          <a:latin typeface="Calibri"/>
                        </a:rPr>
                        <a:t>93%</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24297">
                <a:tc>
                  <a:txBody>
                    <a:bodyPr/>
                    <a:lstStyle/>
                    <a:p>
                      <a:pPr algn="ctr"/>
                      <a:r>
                        <a:rPr lang="en-US" sz="1600" kern="1200" dirty="0">
                          <a:solidFill>
                            <a:schemeClr val="tx1"/>
                          </a:solidFill>
                          <a:effectLst/>
                          <a:latin typeface="+mn-lt"/>
                          <a:ea typeface="+mn-ea"/>
                          <a:cs typeface="+mn-cs"/>
                        </a:rPr>
                        <a:t>It is important that patients with a serious illness and their families be educated that palliative care is available to them together with curative treatment.</a:t>
                      </a:r>
                      <a:endParaRPr lang="en-US" sz="12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4400" b="1" i="0" u="none" strike="noStrike" kern="1200" dirty="0">
                          <a:solidFill>
                            <a:schemeClr val="accent1">
                              <a:lumMod val="75000"/>
                            </a:schemeClr>
                          </a:solidFill>
                          <a:effectLst/>
                          <a:latin typeface="Calibri"/>
                          <a:ea typeface="+mn-ea"/>
                          <a:cs typeface="+mn-cs"/>
                        </a:rPr>
                        <a:t>75%</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4400" b="1" i="0" u="none" strike="noStrike" dirty="0">
                          <a:solidFill>
                            <a:srgbClr val="002060"/>
                          </a:solidFill>
                          <a:effectLst/>
                          <a:latin typeface="Calibri"/>
                        </a:rPr>
                        <a:t>94%</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307864"/>
                  </a:ext>
                </a:extLst>
              </a:tr>
              <a:tr h="1024297">
                <a:tc>
                  <a:txBody>
                    <a:bodyPr/>
                    <a:lstStyle/>
                    <a:p>
                      <a:pPr algn="ctr"/>
                      <a:r>
                        <a:rPr lang="en-US" sz="1600" kern="1200" dirty="0">
                          <a:solidFill>
                            <a:schemeClr val="tx1"/>
                          </a:solidFill>
                          <a:effectLst/>
                          <a:latin typeface="+mn-lt"/>
                          <a:ea typeface="+mn-ea"/>
                          <a:cs typeface="+mn-cs"/>
                        </a:rPr>
                        <a:t>Palliative care should be available to patients with a serious illness based on a patient’s need, not based on their prognosis.</a:t>
                      </a:r>
                      <a:endParaRPr lang="en-US" sz="12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4400" b="1" i="0" u="none" strike="noStrike" kern="1200" dirty="0">
                          <a:solidFill>
                            <a:schemeClr val="accent1">
                              <a:lumMod val="75000"/>
                            </a:schemeClr>
                          </a:solidFill>
                          <a:effectLst/>
                          <a:latin typeface="Calibri"/>
                          <a:ea typeface="+mn-ea"/>
                          <a:cs typeface="+mn-cs"/>
                        </a:rPr>
                        <a:t>60%</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4400" b="1" i="0" u="none" strike="noStrike" dirty="0">
                          <a:solidFill>
                            <a:srgbClr val="002060"/>
                          </a:solidFill>
                          <a:effectLst/>
                          <a:latin typeface="Calibri"/>
                        </a:rPr>
                        <a:t>94%</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24297">
                <a:tc>
                  <a:txBody>
                    <a:bodyPr/>
                    <a:lstStyle/>
                    <a:p>
                      <a:pPr algn="ctr"/>
                      <a:r>
                        <a:rPr lang="en-US" sz="1600" kern="1200" dirty="0">
                          <a:solidFill>
                            <a:schemeClr val="tx1"/>
                          </a:solidFill>
                          <a:effectLst/>
                          <a:latin typeface="+mn-lt"/>
                          <a:ea typeface="+mn-ea"/>
                          <a:cs typeface="+mn-cs"/>
                        </a:rPr>
                        <a:t>Doctors who treat patients with a serious illness should refer these patients to palliative care when the patient is experiencing difficult-to-manage pain or other symptoms.</a:t>
                      </a:r>
                      <a:endParaRPr lang="en-US" sz="12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4400" b="1" i="0" u="none" strike="noStrike" kern="1200" dirty="0">
                          <a:solidFill>
                            <a:schemeClr val="accent1">
                              <a:lumMod val="75000"/>
                            </a:schemeClr>
                          </a:solidFill>
                          <a:effectLst/>
                          <a:latin typeface="Calibri"/>
                          <a:ea typeface="+mn-ea"/>
                          <a:cs typeface="+mn-cs"/>
                        </a:rPr>
                        <a:t>53%</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4400" b="1" i="0" u="none" strike="noStrike" dirty="0">
                          <a:solidFill>
                            <a:srgbClr val="002060"/>
                          </a:solidFill>
                          <a:effectLst/>
                          <a:latin typeface="Calibri"/>
                        </a:rPr>
                        <a:t>91%</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60F80BD9-3096-4D43-AD93-B4B83185FD51}"/>
              </a:ext>
            </a:extLst>
          </p:cNvPr>
          <p:cNvSpPr txBox="1"/>
          <p:nvPr/>
        </p:nvSpPr>
        <p:spPr>
          <a:xfrm>
            <a:off x="68581" y="5972356"/>
            <a:ext cx="9006839" cy="461665"/>
          </a:xfrm>
          <a:prstGeom prst="rect">
            <a:avLst/>
          </a:prstGeom>
          <a:noFill/>
        </p:spPr>
        <p:txBody>
          <a:bodyPr wrap="square" rtlCol="0">
            <a:spAutoFit/>
          </a:bodyPr>
          <a:lstStyle>
            <a:defPPr>
              <a:defRPr lang="en-US"/>
            </a:defPPr>
            <a:lvl1pPr algn="ctr">
              <a:defRPr sz="1200" i="1"/>
            </a:lvl1pPr>
          </a:lstStyle>
          <a:p>
            <a:r>
              <a:rPr lang="en-US" dirty="0"/>
              <a:t>Now I am going to read you some statements about palliative care. For each statement please tell me whether you agree or disagree with the following statements.</a:t>
            </a:r>
          </a:p>
        </p:txBody>
      </p:sp>
      <p:cxnSp>
        <p:nvCxnSpPr>
          <p:cNvPr id="7" name="Straight Connector 6">
            <a:extLst>
              <a:ext uri="{FF2B5EF4-FFF2-40B4-BE49-F238E27FC236}">
                <a16:creationId xmlns:a16="http://schemas.microsoft.com/office/drawing/2014/main" id="{E68D7E5A-CEDB-4181-BD2C-EA0678B1CFFC}"/>
              </a:ext>
            </a:extLst>
          </p:cNvPr>
          <p:cNvCxnSpPr/>
          <p:nvPr/>
        </p:nvCxnSpPr>
        <p:spPr>
          <a:xfrm>
            <a:off x="172969" y="5991427"/>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53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68580" y="224214"/>
            <a:ext cx="9006840" cy="657585"/>
          </a:xfrm>
          <a:prstGeom prst="rect">
            <a:avLst/>
          </a:prstGeom>
          <a:noFill/>
        </p:spPr>
        <p:txBody>
          <a:bodyPr wrap="square" lIns="0" tIns="0" rIns="0" bIns="0" rtlCol="0" anchor="ctr">
            <a:noAutofit/>
          </a:bodyPr>
          <a:lstStyle/>
          <a:p>
            <a:pPr lvl="0" algn="ctr">
              <a:defRPr/>
            </a:pPr>
            <a:r>
              <a:rPr lang="en-US" sz="2400" b="1" kern="0" dirty="0">
                <a:solidFill>
                  <a:prstClr val="black"/>
                </a:solidFill>
              </a:rPr>
              <a:t>Top Messages: Reasons Physicians Should Refer to Palliative Care</a:t>
            </a:r>
          </a:p>
        </p:txBody>
      </p:sp>
      <p:graphicFrame>
        <p:nvGraphicFramePr>
          <p:cNvPr id="6" name="Table 5">
            <a:extLst>
              <a:ext uri="{FF2B5EF4-FFF2-40B4-BE49-F238E27FC236}">
                <a16:creationId xmlns:a16="http://schemas.microsoft.com/office/drawing/2014/main" id="{16BF2366-BAE2-45A2-B633-ED6858AB4A20}"/>
              </a:ext>
            </a:extLst>
          </p:cNvPr>
          <p:cNvGraphicFramePr>
            <a:graphicFrameLocks noGrp="1"/>
          </p:cNvGraphicFramePr>
          <p:nvPr>
            <p:extLst>
              <p:ext uri="{D42A27DB-BD31-4B8C-83A1-F6EECF244321}">
                <p14:modId xmlns:p14="http://schemas.microsoft.com/office/powerpoint/2010/main" val="558394017"/>
              </p:ext>
            </p:extLst>
          </p:nvPr>
        </p:nvGraphicFramePr>
        <p:xfrm>
          <a:off x="439417" y="833440"/>
          <a:ext cx="8270949" cy="4918943"/>
        </p:xfrm>
        <a:graphic>
          <a:graphicData uri="http://schemas.openxmlformats.org/drawingml/2006/table">
            <a:tbl>
              <a:tblPr firstRow="1" bandRow="1"/>
              <a:tblGrid>
                <a:gridCol w="4498675">
                  <a:extLst>
                    <a:ext uri="{9D8B030D-6E8A-4147-A177-3AD203B41FA5}">
                      <a16:colId xmlns:a16="http://schemas.microsoft.com/office/drawing/2014/main" val="20000"/>
                    </a:ext>
                  </a:extLst>
                </a:gridCol>
                <a:gridCol w="1886137">
                  <a:extLst>
                    <a:ext uri="{9D8B030D-6E8A-4147-A177-3AD203B41FA5}">
                      <a16:colId xmlns:a16="http://schemas.microsoft.com/office/drawing/2014/main" val="1258542960"/>
                    </a:ext>
                  </a:extLst>
                </a:gridCol>
                <a:gridCol w="1886137">
                  <a:extLst>
                    <a:ext uri="{9D8B030D-6E8A-4147-A177-3AD203B41FA5}">
                      <a16:colId xmlns:a16="http://schemas.microsoft.com/office/drawing/2014/main" val="1662232727"/>
                    </a:ext>
                  </a:extLst>
                </a:gridCol>
              </a:tblGrid>
              <a:tr h="466440">
                <a:tc>
                  <a:txBody>
                    <a:bodyPr/>
                    <a:lstStyle/>
                    <a:p>
                      <a:pPr algn="ctr" rtl="0" fontAlgn="ctr"/>
                      <a:r>
                        <a:rPr lang="en-US" sz="1600" b="0" i="1" u="none" strike="noStrike" dirty="0">
                          <a:solidFill>
                            <a:srgbClr val="000000"/>
                          </a:solidFill>
                          <a:effectLst/>
                          <a:latin typeface="Calibri"/>
                        </a:rPr>
                        <a:t>Ranked by %Much More Likely</a:t>
                      </a:r>
                    </a:p>
                  </a:txBody>
                  <a:tcPr marL="1624" marR="1624" marT="162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800" b="1" i="0" u="none" strike="noStrike" dirty="0">
                          <a:solidFill>
                            <a:srgbClr val="FFFFFF"/>
                          </a:solidFill>
                          <a:effectLst/>
                          <a:latin typeface="Calibri"/>
                        </a:rPr>
                        <a:t>%Much </a:t>
                      </a:r>
                      <a:br>
                        <a:rPr lang="en-US" sz="1800" b="1" i="0" u="none" strike="noStrike" dirty="0">
                          <a:solidFill>
                            <a:srgbClr val="FFFFFF"/>
                          </a:solidFill>
                          <a:effectLst/>
                          <a:latin typeface="Calibri"/>
                        </a:rPr>
                      </a:br>
                      <a:r>
                        <a:rPr lang="en-US" sz="1800" b="1" i="0" u="none" strike="noStrike" dirty="0">
                          <a:solidFill>
                            <a:srgbClr val="FFFFFF"/>
                          </a:solidFill>
                          <a:effectLst/>
                          <a:latin typeface="Calibri"/>
                        </a:rPr>
                        <a:t>More Likely</a:t>
                      </a:r>
                    </a:p>
                  </a:txBody>
                  <a:tcPr marL="1624" marR="1624" marT="1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800" b="1" i="0" u="none" strike="noStrike" dirty="0">
                          <a:solidFill>
                            <a:srgbClr val="FFFFFF"/>
                          </a:solidFill>
                          <a:effectLst/>
                          <a:latin typeface="Calibri"/>
                        </a:rPr>
                        <a:t>%Total </a:t>
                      </a:r>
                      <a:br>
                        <a:rPr lang="en-US" sz="1800" b="1" i="0" u="none" strike="noStrike" dirty="0">
                          <a:solidFill>
                            <a:srgbClr val="FFFFFF"/>
                          </a:solidFill>
                          <a:effectLst/>
                          <a:latin typeface="Calibri"/>
                        </a:rPr>
                      </a:br>
                      <a:r>
                        <a:rPr lang="en-US" sz="1800" b="1" i="0" u="none" strike="noStrike" dirty="0">
                          <a:solidFill>
                            <a:srgbClr val="FFFFFF"/>
                          </a:solidFill>
                          <a:effectLst/>
                          <a:latin typeface="Calibri"/>
                        </a:rPr>
                        <a:t>More Likely</a:t>
                      </a:r>
                    </a:p>
                  </a:txBody>
                  <a:tcPr marL="1624" marR="1624" marT="1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562124">
                <a:tc>
                  <a:txBody>
                    <a:bodyPr/>
                    <a:lstStyle/>
                    <a:p>
                      <a:pPr algn="ctr"/>
                      <a:r>
                        <a:rPr lang="en-US" sz="1200" kern="1200" dirty="0">
                          <a:solidFill>
                            <a:schemeClr val="tx1"/>
                          </a:solidFill>
                          <a:effectLst/>
                          <a:latin typeface="+mn-lt"/>
                          <a:ea typeface="+mn-ea"/>
                          <a:cs typeface="+mn-cs"/>
                        </a:rPr>
                        <a:t>The palliative care team devotes time to intensive family meetings and patient/family counseling which helps relieve burdens on referring physicians’ time.</a:t>
                      </a:r>
                      <a:endParaRPr lang="en-US" sz="1050" b="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3600" b="1" i="0" u="none" strike="noStrike" kern="1200" dirty="0">
                          <a:solidFill>
                            <a:schemeClr val="accent1">
                              <a:lumMod val="75000"/>
                            </a:schemeClr>
                          </a:solidFill>
                          <a:effectLst/>
                          <a:latin typeface="Calibri"/>
                          <a:ea typeface="+mn-ea"/>
                          <a:cs typeface="+mn-cs"/>
                        </a:rPr>
                        <a:t>66%</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rgbClr val="002060"/>
                          </a:solidFill>
                          <a:effectLst/>
                          <a:latin typeface="Calibri"/>
                        </a:rPr>
                        <a:t>92%</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2124">
                <a:tc>
                  <a:txBody>
                    <a:bodyPr/>
                    <a:lstStyle/>
                    <a:p>
                      <a:pPr algn="ctr"/>
                      <a:r>
                        <a:rPr lang="en-US" sz="1200" kern="1200" dirty="0">
                          <a:solidFill>
                            <a:schemeClr val="tx1"/>
                          </a:solidFill>
                          <a:effectLst/>
                          <a:latin typeface="+mn-lt"/>
                          <a:ea typeface="+mn-ea"/>
                          <a:cs typeface="+mn-cs"/>
                        </a:rPr>
                        <a:t>Palliative care improves patient and family satisfaction with their care. Patients receiving hospital-based palliative care rate the quality of care higher than patients who do not receive palliative care.</a:t>
                      </a:r>
                      <a:endParaRPr lang="en-US" sz="9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3600" b="1" i="0" u="none" strike="noStrike" kern="1200" dirty="0">
                          <a:solidFill>
                            <a:schemeClr val="accent1">
                              <a:lumMod val="75000"/>
                            </a:schemeClr>
                          </a:solidFill>
                          <a:effectLst/>
                          <a:latin typeface="Calibri"/>
                          <a:ea typeface="+mn-ea"/>
                          <a:cs typeface="+mn-cs"/>
                        </a:rPr>
                        <a:t>65%</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rgbClr val="002060"/>
                          </a:solidFill>
                          <a:effectLst/>
                          <a:latin typeface="Calibri"/>
                        </a:rPr>
                        <a:t>95%</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307864"/>
                  </a:ext>
                </a:extLst>
              </a:tr>
              <a:tr h="697595">
                <a:tc>
                  <a:txBody>
                    <a:bodyPr/>
                    <a:lstStyle/>
                    <a:p>
                      <a:pPr algn="ctr"/>
                      <a:r>
                        <a:rPr lang="en-US" sz="1200" kern="1200" dirty="0">
                          <a:solidFill>
                            <a:schemeClr val="tx1"/>
                          </a:solidFill>
                          <a:effectLst/>
                          <a:latin typeface="+mn-lt"/>
                          <a:ea typeface="+mn-ea"/>
                          <a:cs typeface="+mn-cs"/>
                        </a:rPr>
                        <a:t>Palliative care leads to better patient and caregiver health outcomes including improvement in symptoms, quality of life, patient satisfaction and reduced caregiver burden. </a:t>
                      </a:r>
                      <a:endParaRPr lang="en-US" sz="9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3600" b="1" i="0" u="none" strike="noStrike" kern="1200" dirty="0">
                          <a:solidFill>
                            <a:schemeClr val="accent1">
                              <a:lumMod val="75000"/>
                            </a:schemeClr>
                          </a:solidFill>
                          <a:effectLst/>
                          <a:latin typeface="Calibri"/>
                          <a:ea typeface="+mn-ea"/>
                          <a:cs typeface="+mn-cs"/>
                        </a:rPr>
                        <a:t>65%</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rgbClr val="002060"/>
                          </a:solidFill>
                          <a:effectLst/>
                          <a:latin typeface="Calibri"/>
                        </a:rPr>
                        <a:t>92%</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28306326"/>
                  </a:ext>
                </a:extLst>
              </a:tr>
              <a:tr h="697595">
                <a:tc>
                  <a:txBody>
                    <a:bodyPr/>
                    <a:lstStyle/>
                    <a:p>
                      <a:pPr algn="ctr"/>
                      <a:r>
                        <a:rPr lang="en-US" sz="1200" kern="1200" dirty="0">
                          <a:solidFill>
                            <a:schemeClr val="tx1"/>
                          </a:solidFill>
                          <a:effectLst/>
                          <a:latin typeface="+mn-lt"/>
                          <a:ea typeface="+mn-ea"/>
                          <a:cs typeface="+mn-cs"/>
                        </a:rPr>
                        <a:t>Palliative care improves the quality of life for patients and families struggling with serious illnesses that they might live with for years, including heart and lung disease, complications of diabetes, cancer, and kidney and Alzheimer’s disease.</a:t>
                      </a:r>
                      <a:endParaRPr lang="en-US" sz="9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3600" b="1" i="0" u="none" strike="noStrike" kern="1200" dirty="0">
                          <a:solidFill>
                            <a:schemeClr val="accent1">
                              <a:lumMod val="75000"/>
                            </a:schemeClr>
                          </a:solidFill>
                          <a:effectLst/>
                          <a:latin typeface="Calibri"/>
                          <a:ea typeface="+mn-ea"/>
                          <a:cs typeface="+mn-cs"/>
                        </a:rPr>
                        <a:t>65%</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rgbClr val="002060"/>
                          </a:solidFill>
                          <a:effectLst/>
                          <a:latin typeface="Calibri"/>
                        </a:rPr>
                        <a:t>91%</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2617">
                <a:tc>
                  <a:txBody>
                    <a:bodyPr/>
                    <a:lstStyle/>
                    <a:p>
                      <a:pPr algn="ctr"/>
                      <a:r>
                        <a:rPr lang="en-US" sz="1200" kern="1200" dirty="0">
                          <a:solidFill>
                            <a:schemeClr val="tx1"/>
                          </a:solidFill>
                          <a:effectLst/>
                          <a:latin typeface="+mn-lt"/>
                          <a:ea typeface="+mn-ea"/>
                          <a:cs typeface="+mn-cs"/>
                        </a:rPr>
                        <a:t>The palliative care team provides specialty-level assistance with the complex physical and emotional symptoms patients experience, including difficult-to-treat pain, depression, anxiety, fatigue, shortness of breath, constipation, nausea, loss of appetite, and difficulty sleeping.</a:t>
                      </a:r>
                      <a:endParaRPr lang="en-US" sz="9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3600" b="1" i="0" u="none" strike="noStrike" kern="1200" dirty="0">
                          <a:solidFill>
                            <a:schemeClr val="accent1">
                              <a:lumMod val="75000"/>
                            </a:schemeClr>
                          </a:solidFill>
                          <a:effectLst/>
                          <a:latin typeface="Calibri"/>
                          <a:ea typeface="+mn-ea"/>
                          <a:cs typeface="+mn-cs"/>
                        </a:rPr>
                        <a:t>63%</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rgbClr val="002060"/>
                          </a:solidFill>
                          <a:effectLst/>
                          <a:latin typeface="Calibri"/>
                        </a:rPr>
                        <a:t>91%</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14203954"/>
                  </a:ext>
                </a:extLst>
              </a:tr>
              <a:tr h="562124">
                <a:tc>
                  <a:txBody>
                    <a:bodyPr/>
                    <a:lstStyle/>
                    <a:p>
                      <a:pPr algn="ctr"/>
                      <a:r>
                        <a:rPr lang="en-US" sz="1200" kern="1200" dirty="0">
                          <a:solidFill>
                            <a:schemeClr val="tx1"/>
                          </a:solidFill>
                          <a:effectLst/>
                          <a:latin typeface="+mn-lt"/>
                          <a:ea typeface="+mn-ea"/>
                          <a:cs typeface="+mn-cs"/>
                        </a:rPr>
                        <a:t>Palliative care reduces ICU utilization and decreases 30-day re-admission rates by 48% for inpatient and 50% for outpatient care.</a:t>
                      </a:r>
                      <a:endParaRPr lang="en-US" sz="9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3600" b="1" i="0" u="none" strike="noStrike" kern="1200" dirty="0">
                          <a:solidFill>
                            <a:schemeClr val="accent1">
                              <a:lumMod val="75000"/>
                            </a:schemeClr>
                          </a:solidFill>
                          <a:effectLst/>
                          <a:latin typeface="Calibri"/>
                          <a:ea typeface="+mn-ea"/>
                          <a:cs typeface="+mn-cs"/>
                        </a:rPr>
                        <a:t>62%</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3600" b="1" i="0" u="none" strike="noStrike" dirty="0">
                          <a:solidFill>
                            <a:srgbClr val="002060"/>
                          </a:solidFill>
                          <a:effectLst/>
                          <a:latin typeface="Calibri"/>
                        </a:rPr>
                        <a:t>92%</a:t>
                      </a:r>
                    </a:p>
                  </a:txBody>
                  <a:tcPr marL="1624" marR="1624" marT="16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7787014"/>
                  </a:ext>
                </a:extLst>
              </a:tr>
            </a:tbl>
          </a:graphicData>
        </a:graphic>
      </p:graphicFrame>
      <p:sp>
        <p:nvSpPr>
          <p:cNvPr id="5" name="TextBox 4">
            <a:extLst>
              <a:ext uri="{FF2B5EF4-FFF2-40B4-BE49-F238E27FC236}">
                <a16:creationId xmlns:a16="http://schemas.microsoft.com/office/drawing/2014/main" id="{60F80BD9-3096-4D43-AD93-B4B83185FD51}"/>
              </a:ext>
            </a:extLst>
          </p:cNvPr>
          <p:cNvSpPr txBox="1"/>
          <p:nvPr/>
        </p:nvSpPr>
        <p:spPr>
          <a:xfrm>
            <a:off x="68581" y="5972356"/>
            <a:ext cx="9006839" cy="446276"/>
          </a:xfrm>
          <a:prstGeom prst="rect">
            <a:avLst/>
          </a:prstGeom>
          <a:noFill/>
        </p:spPr>
        <p:txBody>
          <a:bodyPr wrap="square" rtlCol="0">
            <a:spAutoFit/>
          </a:bodyPr>
          <a:lstStyle>
            <a:defPPr>
              <a:defRPr lang="en-US"/>
            </a:defPPr>
            <a:lvl1pPr algn="ctr">
              <a:defRPr sz="1200" i="1"/>
            </a:lvl1pPr>
          </a:lstStyle>
          <a:p>
            <a:r>
              <a:rPr lang="en-US" sz="1150" dirty="0"/>
              <a:t>For each statement please indicate whether the statement makes you much more likely to refer your patients with a serious illness to palliative care, somewhat more likely, or less likely to refer your patients with a serious illness to palliative care or if it makes no difference one way or the other. </a:t>
            </a:r>
          </a:p>
        </p:txBody>
      </p:sp>
      <p:cxnSp>
        <p:nvCxnSpPr>
          <p:cNvPr id="7" name="Straight Connector 6">
            <a:extLst>
              <a:ext uri="{FF2B5EF4-FFF2-40B4-BE49-F238E27FC236}">
                <a16:creationId xmlns:a16="http://schemas.microsoft.com/office/drawing/2014/main" id="{0D75B604-90D4-4020-8CC7-2EC85580F968}"/>
              </a:ext>
            </a:extLst>
          </p:cNvPr>
          <p:cNvCxnSpPr/>
          <p:nvPr/>
        </p:nvCxnSpPr>
        <p:spPr>
          <a:xfrm>
            <a:off x="172969" y="5991427"/>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135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68579" y="205009"/>
            <a:ext cx="9006840" cy="609600"/>
          </a:xfrm>
          <a:prstGeom prst="rect">
            <a:avLst/>
          </a:prstGeom>
          <a:noFill/>
        </p:spPr>
        <p:txBody>
          <a:bodyPr wrap="square" lIns="0" tIns="0" rIns="0" bIns="0" rtlCol="0" anchor="ctr">
            <a:noAutofit/>
          </a:bodyPr>
          <a:lstStyle/>
          <a:p>
            <a:pPr lvl="0" algn="ctr">
              <a:defRPr/>
            </a:pPr>
            <a:r>
              <a:rPr lang="en-US" sz="2400" b="1" kern="0" dirty="0">
                <a:solidFill>
                  <a:prstClr val="black"/>
                </a:solidFill>
              </a:rPr>
              <a:t>After the messages, physicians’ ratings of palliative care are more positive, particularly the percentage rating palliative care a 100.</a:t>
            </a:r>
            <a:endParaRPr kumimoji="0" lang="en-US" sz="2400" b="1" i="0" u="none" strike="noStrike" kern="0" cap="none" spc="0" normalizeH="0" baseline="0" noProof="0" dirty="0">
              <a:ln>
                <a:noFill/>
              </a:ln>
              <a:solidFill>
                <a:prstClr val="black"/>
              </a:solidFill>
              <a:effectLst/>
              <a:uLnTx/>
              <a:uFillTx/>
              <a:latin typeface="Calibri"/>
              <a:ea typeface="+mn-ea"/>
              <a:cs typeface="+mn-cs"/>
            </a:endParaRPr>
          </a:p>
        </p:txBody>
      </p:sp>
      <p:graphicFrame>
        <p:nvGraphicFramePr>
          <p:cNvPr id="39" name="Table 38">
            <a:extLst>
              <a:ext uri="{FF2B5EF4-FFF2-40B4-BE49-F238E27FC236}">
                <a16:creationId xmlns:a16="http://schemas.microsoft.com/office/drawing/2014/main" id="{B8A930AC-8C4B-4FD3-881F-332EE36BF587}"/>
              </a:ext>
            </a:extLst>
          </p:cNvPr>
          <p:cNvGraphicFramePr>
            <a:graphicFrameLocks noGrp="1"/>
          </p:cNvGraphicFramePr>
          <p:nvPr>
            <p:extLst>
              <p:ext uri="{D42A27DB-BD31-4B8C-83A1-F6EECF244321}">
                <p14:modId xmlns:p14="http://schemas.microsoft.com/office/powerpoint/2010/main" val="3346016284"/>
              </p:ext>
            </p:extLst>
          </p:nvPr>
        </p:nvGraphicFramePr>
        <p:xfrm>
          <a:off x="740857" y="1645944"/>
          <a:ext cx="7662285" cy="3898268"/>
        </p:xfrm>
        <a:graphic>
          <a:graphicData uri="http://schemas.openxmlformats.org/drawingml/2006/table">
            <a:tbl>
              <a:tblPr firstRow="1" bandRow="1">
                <a:effectLst>
                  <a:outerShdw blurRad="50800" dist="38100" dir="2700000" algn="tl" rotWithShape="0">
                    <a:prstClr val="black">
                      <a:alpha val="40000"/>
                    </a:prstClr>
                  </a:outerShdw>
                </a:effectLst>
              </a:tblPr>
              <a:tblGrid>
                <a:gridCol w="3562290">
                  <a:extLst>
                    <a:ext uri="{9D8B030D-6E8A-4147-A177-3AD203B41FA5}">
                      <a16:colId xmlns:a16="http://schemas.microsoft.com/office/drawing/2014/main" val="20000"/>
                    </a:ext>
                  </a:extLst>
                </a:gridCol>
                <a:gridCol w="1366665">
                  <a:extLst>
                    <a:ext uri="{9D8B030D-6E8A-4147-A177-3AD203B41FA5}">
                      <a16:colId xmlns:a16="http://schemas.microsoft.com/office/drawing/2014/main" val="1085045587"/>
                    </a:ext>
                  </a:extLst>
                </a:gridCol>
                <a:gridCol w="1366665">
                  <a:extLst>
                    <a:ext uri="{9D8B030D-6E8A-4147-A177-3AD203B41FA5}">
                      <a16:colId xmlns:a16="http://schemas.microsoft.com/office/drawing/2014/main" val="3362076690"/>
                    </a:ext>
                  </a:extLst>
                </a:gridCol>
                <a:gridCol w="1366665">
                  <a:extLst>
                    <a:ext uri="{9D8B030D-6E8A-4147-A177-3AD203B41FA5}">
                      <a16:colId xmlns:a16="http://schemas.microsoft.com/office/drawing/2014/main" val="4245116163"/>
                    </a:ext>
                  </a:extLst>
                </a:gridCol>
              </a:tblGrid>
              <a:tr h="793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PALLIATIVE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IMAGE RATING</a:t>
                      </a:r>
                      <a:endParaRPr lang="en-US" sz="2400" b="1"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800" b="1" kern="1200" dirty="0">
                          <a:solidFill>
                            <a:schemeClr val="bg1"/>
                          </a:solidFill>
                          <a:latin typeface="+mn-lt"/>
                          <a:ea typeface="+mn-ea"/>
                          <a:cs typeface="Arial" panose="020B0604020202020204" pitchFamily="34" charset="0"/>
                        </a:rPr>
                        <a:t>%80-100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fontAlgn="ctr" latinLnBrk="0" hangingPunct="1"/>
                      <a:r>
                        <a:rPr lang="en-US" sz="2800" b="1" kern="1200" dirty="0">
                          <a:solidFill>
                            <a:schemeClr val="bg1"/>
                          </a:solidFill>
                          <a:latin typeface="+mn-lt"/>
                          <a:ea typeface="+mn-ea"/>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ctr" latinLnBrk="0" hangingPunct="1"/>
                      <a:r>
                        <a:rPr lang="en-US" sz="2800" b="1" kern="1200" dirty="0">
                          <a:solidFill>
                            <a:schemeClr val="bg1"/>
                          </a:solidFill>
                          <a:latin typeface="+mn-lt"/>
                          <a:ea typeface="+mn-ea"/>
                          <a:cs typeface="Arial" panose="020B0604020202020204" pitchFamily="34" charset="0"/>
                        </a:rPr>
                        <a:t>Mean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1713328"/>
                  </a:ext>
                </a:extLst>
              </a:tr>
              <a:tr h="768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Initial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2"/>
                          </a:solidFill>
                          <a:latin typeface="+mn-lt"/>
                          <a:ea typeface="+mn-ea"/>
                          <a:cs typeface="Arial" panose="020B0604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rgbClr val="002060"/>
                          </a:solidFill>
                          <a:latin typeface="+mn-lt"/>
                          <a:ea typeface="+mn-ea"/>
                          <a:cs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1"/>
                          </a:solidFill>
                          <a:latin typeface="+mn-lt"/>
                          <a:ea typeface="+mn-ea"/>
                          <a:cs typeface="Arial" panose="020B060402020202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68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Informed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2"/>
                          </a:solidFill>
                          <a:latin typeface="+mn-lt"/>
                          <a:ea typeface="+mn-ea"/>
                          <a:cs typeface="Arial" panose="020B0604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rgbClr val="002060"/>
                          </a:solidFill>
                          <a:latin typeface="+mn-lt"/>
                          <a:ea typeface="+mn-ea"/>
                          <a:cs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1"/>
                          </a:solidFill>
                          <a:latin typeface="+mn-lt"/>
                          <a:ea typeface="+mn-ea"/>
                          <a:cs typeface="Arial" panose="020B0604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7380303"/>
                  </a:ext>
                </a:extLst>
              </a:tr>
              <a:tr h="768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Post Messaging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2"/>
                          </a:solidFill>
                          <a:latin typeface="+mn-lt"/>
                          <a:ea typeface="+mn-ea"/>
                          <a:cs typeface="Arial" panose="020B0604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rgbClr val="002060"/>
                          </a:solidFill>
                          <a:latin typeface="+mn-lt"/>
                          <a:ea typeface="+mn-ea"/>
                          <a:cs typeface="Arial" panose="020B0604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1"/>
                          </a:solidFill>
                          <a:latin typeface="+mn-lt"/>
                          <a:ea typeface="+mn-ea"/>
                          <a:cs typeface="Arial" panose="020B060402020202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94865"/>
                  </a:ext>
                </a:extLst>
              </a:tr>
              <a:tr h="768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Net Difference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(Post Message-Initial)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rgbClr val="0070C0"/>
                          </a:solidFill>
                          <a:latin typeface="+mn-lt"/>
                          <a:ea typeface="+mn-ea"/>
                          <a:cs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rgbClr val="0070C0"/>
                          </a:solidFill>
                          <a:latin typeface="+mn-lt"/>
                          <a:ea typeface="+mn-ea"/>
                          <a:cs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rgbClr val="0070C0"/>
                          </a:solidFill>
                          <a:latin typeface="+mn-lt"/>
                          <a:ea typeface="+mn-ea"/>
                          <a:cs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2219208"/>
                  </a:ext>
                </a:extLst>
              </a:tr>
            </a:tbl>
          </a:graphicData>
        </a:graphic>
      </p:graphicFrame>
      <p:sp>
        <p:nvSpPr>
          <p:cNvPr id="5" name="TextBox 4">
            <a:extLst>
              <a:ext uri="{FF2B5EF4-FFF2-40B4-BE49-F238E27FC236}">
                <a16:creationId xmlns:a16="http://schemas.microsoft.com/office/drawing/2014/main" id="{BDB04632-BE4B-4652-9354-6A79B1EB4283}"/>
              </a:ext>
            </a:extLst>
          </p:cNvPr>
          <p:cNvSpPr txBox="1"/>
          <p:nvPr/>
        </p:nvSpPr>
        <p:spPr>
          <a:xfrm>
            <a:off x="68579" y="5822064"/>
            <a:ext cx="9006840" cy="646331"/>
          </a:xfrm>
          <a:prstGeom prst="rect">
            <a:avLst/>
          </a:prstGeom>
          <a:noFill/>
        </p:spPr>
        <p:txBody>
          <a:bodyPr wrap="square" rtlCol="0">
            <a:spAutoFit/>
          </a:bodyPr>
          <a:lstStyle>
            <a:defPPr>
              <a:defRPr lang="en-US"/>
            </a:defPPr>
            <a:lvl1pPr algn="ctr">
              <a:defRPr sz="1200" i="1"/>
            </a:lvl1pPr>
          </a:lstStyle>
          <a:p>
            <a:r>
              <a:rPr lang="en-US" dirty="0"/>
              <a:t>Now thinking about your overall opinion of palliative care based on this description, please rate your overall impression using a scale of zero to one hundred, where zero means you have a very unfavorable opinion of this and one hundred means you have a very favorable opinion of this and fifty is neutral. </a:t>
            </a:r>
          </a:p>
        </p:txBody>
      </p:sp>
      <p:cxnSp>
        <p:nvCxnSpPr>
          <p:cNvPr id="6" name="Straight Connector 5">
            <a:extLst>
              <a:ext uri="{FF2B5EF4-FFF2-40B4-BE49-F238E27FC236}">
                <a16:creationId xmlns:a16="http://schemas.microsoft.com/office/drawing/2014/main" id="{8C85E059-9349-45B5-8486-0CB4E4E7EAC3}"/>
              </a:ext>
            </a:extLst>
          </p:cNvPr>
          <p:cNvCxnSpPr/>
          <p:nvPr/>
        </p:nvCxnSpPr>
        <p:spPr>
          <a:xfrm>
            <a:off x="172969" y="5821741"/>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317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73721D-6FE8-49F0-89F6-98B2F1D71BB6}"/>
              </a:ext>
            </a:extLst>
          </p:cNvPr>
          <p:cNvSpPr txBox="1"/>
          <p:nvPr/>
        </p:nvSpPr>
        <p:spPr>
          <a:xfrm>
            <a:off x="68580" y="6021372"/>
            <a:ext cx="9006840" cy="461665"/>
          </a:xfrm>
          <a:prstGeom prst="rect">
            <a:avLst/>
          </a:prstGeom>
          <a:noFill/>
        </p:spPr>
        <p:txBody>
          <a:bodyPr wrap="square" rtlCol="0">
            <a:spAutoFit/>
          </a:bodyPr>
          <a:lstStyle>
            <a:defPPr>
              <a:defRPr lang="en-US"/>
            </a:defPPr>
            <a:lvl1pPr algn="ctr">
              <a:defRPr sz="1200" i="1"/>
            </a:lvl1pPr>
          </a:lstStyle>
          <a:p>
            <a:r>
              <a:rPr lang="en-US" dirty="0"/>
              <a:t>Are you much more likely, somewhat more likely, somewhat less likely, or much less likely to consider referring your patients with a serious illness to palliative care or does it not make a difference to you one way or the other? </a:t>
            </a:r>
          </a:p>
        </p:txBody>
      </p:sp>
      <p:graphicFrame>
        <p:nvGraphicFramePr>
          <p:cNvPr id="5" name="Chart 4">
            <a:extLst>
              <a:ext uri="{FF2B5EF4-FFF2-40B4-BE49-F238E27FC236}">
                <a16:creationId xmlns:a16="http://schemas.microsoft.com/office/drawing/2014/main" id="{7B2FFC3D-029F-4A8A-933D-4C0F40C6BE08}"/>
              </a:ext>
            </a:extLst>
          </p:cNvPr>
          <p:cNvGraphicFramePr/>
          <p:nvPr>
            <p:extLst>
              <p:ext uri="{D42A27DB-BD31-4B8C-83A1-F6EECF244321}">
                <p14:modId xmlns:p14="http://schemas.microsoft.com/office/powerpoint/2010/main" val="3164012465"/>
              </p:ext>
            </p:extLst>
          </p:nvPr>
        </p:nvGraphicFramePr>
        <p:xfrm>
          <a:off x="783688" y="1143000"/>
          <a:ext cx="7576624" cy="474667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101D3EF-F08F-405B-AF59-BA467CA2185E}"/>
              </a:ext>
            </a:extLst>
          </p:cNvPr>
          <p:cNvSpPr txBox="1">
            <a:spLocks/>
          </p:cNvSpPr>
          <p:nvPr/>
        </p:nvSpPr>
        <p:spPr>
          <a:xfrm>
            <a:off x="68580" y="472100"/>
            <a:ext cx="9006840" cy="609600"/>
          </a:xfrm>
          <a:prstGeom prst="rect">
            <a:avLst/>
          </a:prstGeom>
          <a:noFill/>
        </p:spPr>
        <p:txBody>
          <a:bodyPr wrap="square" lIns="0" tIns="0" rIns="0" bIns="0" rtlCol="0" anchor="ctr">
            <a:noAutofit/>
          </a:bodyPr>
          <a:lstStyle/>
          <a:p>
            <a:pPr lvl="0" algn="ctr">
              <a:defRPr/>
            </a:pPr>
            <a:r>
              <a:rPr lang="en-US" sz="2400" b="1" kern="0" dirty="0">
                <a:solidFill>
                  <a:prstClr val="black"/>
                </a:solidFill>
              </a:rPr>
              <a:t>The messages we tested help to increase physicians’ reported likelihood of referring their patients with serious illness to </a:t>
            </a:r>
          </a:p>
          <a:p>
            <a:pPr lvl="0" algn="ctr">
              <a:defRPr/>
            </a:pPr>
            <a:r>
              <a:rPr lang="en-US" sz="2400" b="1" kern="0" dirty="0">
                <a:solidFill>
                  <a:prstClr val="black"/>
                </a:solidFill>
              </a:rPr>
              <a:t>palliative care.</a:t>
            </a:r>
          </a:p>
        </p:txBody>
      </p:sp>
      <p:sp>
        <p:nvSpPr>
          <p:cNvPr id="9" name="TextBox 8">
            <a:extLst>
              <a:ext uri="{FF2B5EF4-FFF2-40B4-BE49-F238E27FC236}">
                <a16:creationId xmlns:a16="http://schemas.microsoft.com/office/drawing/2014/main" id="{4BECF718-2809-4B65-9C3E-0C421E99AD6D}"/>
              </a:ext>
            </a:extLst>
          </p:cNvPr>
          <p:cNvSpPr txBox="1"/>
          <p:nvPr/>
        </p:nvSpPr>
        <p:spPr>
          <a:xfrm>
            <a:off x="1096333" y="3162393"/>
            <a:ext cx="1482968" cy="707886"/>
          </a:xfrm>
          <a:prstGeom prst="rect">
            <a:avLst/>
          </a:prstGeom>
          <a:noFill/>
        </p:spPr>
        <p:txBody>
          <a:bodyPr wrap="square" rtlCol="0">
            <a:spAutoFit/>
          </a:bodyPr>
          <a:lstStyle/>
          <a:p>
            <a:pPr algn="ctr"/>
            <a:r>
              <a:rPr lang="en-US" sz="1600" dirty="0">
                <a:solidFill>
                  <a:schemeClr val="bg1"/>
                </a:solidFill>
              </a:rPr>
              <a:t>31% </a:t>
            </a:r>
            <a:br>
              <a:rPr lang="en-US" sz="1600" dirty="0">
                <a:solidFill>
                  <a:schemeClr val="bg1"/>
                </a:solidFill>
              </a:rPr>
            </a:br>
            <a:r>
              <a:rPr lang="en-US" sz="1200" dirty="0">
                <a:solidFill>
                  <a:schemeClr val="bg1"/>
                </a:solidFill>
              </a:rPr>
              <a:t>Much More </a:t>
            </a:r>
            <a:br>
              <a:rPr lang="en-US" sz="1200" dirty="0">
                <a:solidFill>
                  <a:schemeClr val="bg1"/>
                </a:solidFill>
              </a:rPr>
            </a:br>
            <a:r>
              <a:rPr lang="en-US" sz="1200" dirty="0">
                <a:solidFill>
                  <a:schemeClr val="bg1"/>
                </a:solidFill>
              </a:rPr>
              <a:t>Likely</a:t>
            </a:r>
            <a:endParaRPr lang="en-US" sz="1600" dirty="0">
              <a:solidFill>
                <a:schemeClr val="bg1"/>
              </a:solidFill>
            </a:endParaRPr>
          </a:p>
        </p:txBody>
      </p:sp>
      <p:cxnSp>
        <p:nvCxnSpPr>
          <p:cNvPr id="10" name="Straight Connector 9">
            <a:extLst>
              <a:ext uri="{FF2B5EF4-FFF2-40B4-BE49-F238E27FC236}">
                <a16:creationId xmlns:a16="http://schemas.microsoft.com/office/drawing/2014/main" id="{83D5F1DF-5496-4AA0-9050-2C54F5979DB3}"/>
              </a:ext>
            </a:extLst>
          </p:cNvPr>
          <p:cNvCxnSpPr/>
          <p:nvPr/>
        </p:nvCxnSpPr>
        <p:spPr>
          <a:xfrm>
            <a:off x="172968" y="6021372"/>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F6B6759-A166-422A-A371-1BD8D3908F61}"/>
              </a:ext>
            </a:extLst>
          </p:cNvPr>
          <p:cNvSpPr txBox="1"/>
          <p:nvPr/>
        </p:nvSpPr>
        <p:spPr>
          <a:xfrm>
            <a:off x="4925481" y="2837025"/>
            <a:ext cx="1482968" cy="707886"/>
          </a:xfrm>
          <a:prstGeom prst="rect">
            <a:avLst/>
          </a:prstGeom>
          <a:noFill/>
        </p:spPr>
        <p:txBody>
          <a:bodyPr wrap="square" rtlCol="0">
            <a:spAutoFit/>
          </a:bodyPr>
          <a:lstStyle/>
          <a:p>
            <a:pPr algn="ctr"/>
            <a:r>
              <a:rPr lang="en-US" sz="1600" dirty="0">
                <a:solidFill>
                  <a:schemeClr val="bg1"/>
                </a:solidFill>
              </a:rPr>
              <a:t>44% </a:t>
            </a:r>
            <a:br>
              <a:rPr lang="en-US" sz="1600" dirty="0">
                <a:solidFill>
                  <a:schemeClr val="bg1"/>
                </a:solidFill>
              </a:rPr>
            </a:br>
            <a:r>
              <a:rPr lang="en-US" sz="1200" dirty="0">
                <a:solidFill>
                  <a:schemeClr val="bg1"/>
                </a:solidFill>
              </a:rPr>
              <a:t>Much More </a:t>
            </a:r>
            <a:br>
              <a:rPr lang="en-US" sz="1200" dirty="0">
                <a:solidFill>
                  <a:schemeClr val="bg1"/>
                </a:solidFill>
              </a:rPr>
            </a:br>
            <a:r>
              <a:rPr lang="en-US" sz="1200" dirty="0">
                <a:solidFill>
                  <a:schemeClr val="bg1"/>
                </a:solidFill>
              </a:rPr>
              <a:t>Likely</a:t>
            </a:r>
            <a:endParaRPr lang="en-US" sz="1600" dirty="0">
              <a:solidFill>
                <a:schemeClr val="bg1"/>
              </a:solidFill>
            </a:endParaRPr>
          </a:p>
        </p:txBody>
      </p:sp>
    </p:spTree>
    <p:extLst>
      <p:ext uri="{BB962C8B-B14F-4D97-AF65-F5344CB8AC3E}">
        <p14:creationId xmlns:p14="http://schemas.microsoft.com/office/powerpoint/2010/main" val="344384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64DAE65-F0B1-4865-8479-D01BA6C3F220}"/>
              </a:ext>
            </a:extLst>
          </p:cNvPr>
          <p:cNvSpPr/>
          <p:nvPr/>
        </p:nvSpPr>
        <p:spPr>
          <a:xfrm>
            <a:off x="570321" y="1011024"/>
            <a:ext cx="8003357" cy="483595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a:spLocks/>
          </p:cNvSpPr>
          <p:nvPr/>
        </p:nvSpPr>
        <p:spPr>
          <a:xfrm>
            <a:off x="570321" y="2315605"/>
            <a:ext cx="8003358" cy="222678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sng" strike="noStrike" kern="0" cap="none" spc="0" normalizeH="0" baseline="0" noProof="0" dirty="0">
                <a:ln>
                  <a:noFill/>
                </a:ln>
                <a:solidFill>
                  <a:schemeClr val="bg1"/>
                </a:solidFill>
                <a:effectLst/>
                <a:uLnTx/>
                <a:uFillTx/>
                <a:latin typeface="Calibri"/>
                <a:ea typeface="+mn-ea"/>
                <a:cs typeface="+mn-cs"/>
              </a:rPr>
              <a:t>Key Findings: Consumer Populations</a:t>
            </a:r>
          </a:p>
        </p:txBody>
      </p:sp>
    </p:spTree>
    <p:extLst>
      <p:ext uri="{BB962C8B-B14F-4D97-AF65-F5344CB8AC3E}">
        <p14:creationId xmlns:p14="http://schemas.microsoft.com/office/powerpoint/2010/main" val="3225120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9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B948CA7-D199-4350-81F7-B305546C5484}"/>
              </a:ext>
            </a:extLst>
          </p:cNvPr>
          <p:cNvGraphicFramePr>
            <a:graphicFrameLocks noGrp="1"/>
          </p:cNvGraphicFramePr>
          <p:nvPr/>
        </p:nvGraphicFramePr>
        <p:xfrm>
          <a:off x="194413" y="1003702"/>
          <a:ext cx="8630804" cy="3859311"/>
        </p:xfrm>
        <a:graphic>
          <a:graphicData uri="http://schemas.openxmlformats.org/drawingml/2006/table">
            <a:tbl>
              <a:tblPr firstRow="1" bandRow="1">
                <a:effectLst>
                  <a:outerShdw blurRad="50800" dist="38100" dir="2700000" algn="tl" rotWithShape="0">
                    <a:prstClr val="black">
                      <a:alpha val="40000"/>
                    </a:prstClr>
                  </a:outerShdw>
                </a:effectLst>
              </a:tblPr>
              <a:tblGrid>
                <a:gridCol w="3291148">
                  <a:extLst>
                    <a:ext uri="{9D8B030D-6E8A-4147-A177-3AD203B41FA5}">
                      <a16:colId xmlns:a16="http://schemas.microsoft.com/office/drawing/2014/main" val="20000"/>
                    </a:ext>
                  </a:extLst>
                </a:gridCol>
                <a:gridCol w="1334914">
                  <a:extLst>
                    <a:ext uri="{9D8B030D-6E8A-4147-A177-3AD203B41FA5}">
                      <a16:colId xmlns:a16="http://schemas.microsoft.com/office/drawing/2014/main" val="1085045587"/>
                    </a:ext>
                  </a:extLst>
                </a:gridCol>
                <a:gridCol w="1334914">
                  <a:extLst>
                    <a:ext uri="{9D8B030D-6E8A-4147-A177-3AD203B41FA5}">
                      <a16:colId xmlns:a16="http://schemas.microsoft.com/office/drawing/2014/main" val="2826955979"/>
                    </a:ext>
                  </a:extLst>
                </a:gridCol>
                <a:gridCol w="1334914">
                  <a:extLst>
                    <a:ext uri="{9D8B030D-6E8A-4147-A177-3AD203B41FA5}">
                      <a16:colId xmlns:a16="http://schemas.microsoft.com/office/drawing/2014/main" val="3198000094"/>
                    </a:ext>
                  </a:extLst>
                </a:gridCol>
                <a:gridCol w="1334914">
                  <a:extLst>
                    <a:ext uri="{9D8B030D-6E8A-4147-A177-3AD203B41FA5}">
                      <a16:colId xmlns:a16="http://schemas.microsoft.com/office/drawing/2014/main" val="4275816479"/>
                    </a:ext>
                  </a:extLst>
                </a:gridCol>
              </a:tblGrid>
              <a:tr h="859050">
                <a:tc>
                  <a:txBody>
                    <a:bodyPr/>
                    <a:lstStyle/>
                    <a:p>
                      <a:pPr algn="ctr" fontAlgn="ctr"/>
                      <a:endParaRPr lang="en-US" sz="1600" b="1" i="1" u="sng" strike="noStrike" kern="1200" dirty="0">
                        <a:solidFill>
                          <a:schemeClr val="tx1"/>
                        </a:solidFill>
                        <a:effectLst/>
                        <a:latin typeface="+mn-lt"/>
                        <a:ea typeface="+mn-ea"/>
                        <a:cs typeface="+mn-cs"/>
                      </a:endParaRPr>
                    </a:p>
                  </a:txBody>
                  <a:tcPr marL="9525" marR="9525" marT="9525" marB="0"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914400" rtl="0" eaLnBrk="1" fontAlgn="ctr" latinLnBrk="0" hangingPunct="1"/>
                      <a:r>
                        <a:rPr lang="en-US" sz="3000" b="1" kern="1200" dirty="0">
                          <a:solidFill>
                            <a:schemeClr val="bg1"/>
                          </a:solidFill>
                          <a:latin typeface="+mn-lt"/>
                          <a:ea typeface="+mn-ea"/>
                          <a:cs typeface="Arial" panose="020B0604020202020204" pitchFamily="34" charset="0"/>
                        </a:rPr>
                        <a:t>Adults Ages 25+</a:t>
                      </a:r>
                    </a:p>
                  </a:txBody>
                  <a:tcPr marL="9525" marR="9525" marT="9525"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c gridSpan="2">
                  <a:txBody>
                    <a:bodyPr/>
                    <a:lstStyle/>
                    <a:p>
                      <a:pPr marL="0" algn="ctr" defTabSz="914400" rtl="0" eaLnBrk="1" fontAlgn="ctr" latinLnBrk="0" hangingPunct="1"/>
                      <a:r>
                        <a:rPr lang="en-US" sz="3000" b="1" kern="1200" dirty="0">
                          <a:solidFill>
                            <a:schemeClr val="bg1"/>
                          </a:solidFill>
                          <a:latin typeface="+mn-lt"/>
                          <a:ea typeface="+mn-ea"/>
                          <a:cs typeface="Arial" panose="020B0604020202020204" pitchFamily="34" charset="0"/>
                        </a:rPr>
                        <a:t>Adults Ages 65+</a:t>
                      </a:r>
                    </a:p>
                  </a:txBody>
                  <a:tcPr marL="9525" marR="9525" marT="9525"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US"/>
                    </a:p>
                  </a:txBody>
                  <a:tcPr/>
                </a:tc>
                <a:extLst>
                  <a:ext uri="{0D108BD9-81ED-4DB2-BD59-A6C34878D82A}">
                    <a16:rowId xmlns:a16="http://schemas.microsoft.com/office/drawing/2014/main" val="10000"/>
                  </a:ext>
                </a:extLst>
              </a:tr>
              <a:tr h="889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PALLIATIVE CARE IMAGE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(Scale: 1=very unfavorable, 50=neutral, 100=very favorable)</a:t>
                      </a:r>
                      <a:endParaRPr lang="en-US" sz="1600"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914400" rtl="0" eaLnBrk="1" fontAlgn="ctr" latinLnBrk="0" hangingPunct="1"/>
                      <a:r>
                        <a:rPr lang="en-US" sz="1800" b="1" kern="1200" dirty="0">
                          <a:solidFill>
                            <a:schemeClr val="bg1"/>
                          </a:solidFill>
                          <a:latin typeface="+mn-lt"/>
                          <a:ea typeface="+mn-ea"/>
                          <a:cs typeface="Arial" panose="020B0604020202020204" pitchFamily="34" charset="0"/>
                        </a:rPr>
                        <a:t>Palliative Care</a:t>
                      </a:r>
                    </a:p>
                  </a:txBody>
                  <a:tcPr marL="9525" marR="9525" marT="9525"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endParaRPr lang="en-US"/>
                    </a:p>
                  </a:txBody>
                  <a:tcPr/>
                </a:tc>
                <a:tc gridSpan="2">
                  <a:txBody>
                    <a:bodyPr/>
                    <a:lstStyle/>
                    <a:p>
                      <a:pPr marL="0" algn="ctr" defTabSz="914400" rtl="0" eaLnBrk="1" fontAlgn="ctr" latinLnBrk="0" hangingPunct="1"/>
                      <a:r>
                        <a:rPr lang="en-US" sz="1800" b="1" kern="1200" dirty="0">
                          <a:solidFill>
                            <a:schemeClr val="bg1"/>
                          </a:solidFill>
                          <a:latin typeface="+mn-lt"/>
                          <a:ea typeface="+mn-ea"/>
                          <a:cs typeface="Arial" panose="020B0604020202020204" pitchFamily="34" charset="0"/>
                        </a:rPr>
                        <a:t>Palliative Care</a:t>
                      </a:r>
                    </a:p>
                  </a:txBody>
                  <a:tcPr marL="9525" marR="9525" marT="9525" marB="0" anchor="ctr">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endParaRPr lang="en-US"/>
                    </a:p>
                  </a:txBody>
                  <a:tcPr/>
                </a:tc>
                <a:extLst>
                  <a:ext uri="{0D108BD9-81ED-4DB2-BD59-A6C34878D82A}">
                    <a16:rowId xmlns:a16="http://schemas.microsoft.com/office/drawing/2014/main" val="291713328"/>
                  </a:ext>
                </a:extLst>
              </a:tr>
              <a:tr h="703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400" b="1" u="sng" kern="1200" dirty="0">
                          <a:solidFill>
                            <a:schemeClr val="tx1"/>
                          </a:solidFill>
                          <a:latin typeface="+mn-lt"/>
                          <a:ea typeface="+mn-ea"/>
                          <a:cs typeface="Arial" panose="020B0604020202020204" pitchFamily="34" charset="0"/>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u="sng" kern="1200" dirty="0">
                          <a:solidFill>
                            <a:schemeClr val="tx1"/>
                          </a:solidFill>
                          <a:latin typeface="+mn-lt"/>
                          <a:ea typeface="+mn-ea"/>
                          <a:cs typeface="Arial" panose="020B0604020202020204" pitchFamily="34" charset="0"/>
                        </a:rPr>
                        <a:t>2019</a:t>
                      </a:r>
                    </a:p>
                  </a:txBody>
                  <a:tcPr marL="9525" marR="9525" marT="9525"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u="sng" kern="1200" dirty="0">
                          <a:solidFill>
                            <a:schemeClr val="tx1"/>
                          </a:solidFill>
                          <a:latin typeface="+mn-lt"/>
                          <a:ea typeface="+mn-ea"/>
                          <a:cs typeface="Arial" panose="020B0604020202020204" pitchFamily="34" charset="0"/>
                        </a:rPr>
                        <a:t>2011</a:t>
                      </a:r>
                    </a:p>
                  </a:txBody>
                  <a:tcPr marL="9525" marR="9525" marT="9525"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2400" b="1" u="sng" kern="1200" dirty="0">
                          <a:solidFill>
                            <a:schemeClr val="tx1"/>
                          </a:solidFill>
                          <a:latin typeface="+mn-lt"/>
                          <a:ea typeface="+mn-ea"/>
                          <a:cs typeface="Arial" panose="020B0604020202020204" pitchFamily="34" charset="0"/>
                        </a:rPr>
                        <a:t>2019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3932136"/>
                  </a:ext>
                </a:extLst>
              </a:tr>
              <a:tr h="703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Mean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62</a:t>
                      </a:r>
                    </a:p>
                  </a:txBody>
                  <a:tcPr marL="9525" marR="9525" marT="9525"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093019"/>
                  </a:ext>
                </a:extLst>
              </a:tr>
              <a:tr h="703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200" dirty="0">
                          <a:solidFill>
                            <a:schemeClr val="tx1"/>
                          </a:solidFill>
                          <a:latin typeface="+mn-lt"/>
                          <a:ea typeface="+mn-ea"/>
                          <a:cs typeface="+mn-cs"/>
                        </a:rPr>
                        <a:t>Not Able to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F"/>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F"/>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F"/>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50%</a:t>
                      </a:r>
                    </a:p>
                  </a:txBody>
                  <a:tcPr marL="9525" marR="9525" marT="9525"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F"/>
                    </a:solidFill>
                  </a:tcPr>
                </a:tc>
                <a:tc>
                  <a:txBody>
                    <a:bodyPr/>
                    <a:lstStyle/>
                    <a:p>
                      <a:pPr marL="0" algn="ctr" defTabSz="914400" rtl="0" eaLnBrk="1" fontAlgn="ctr" latinLnBrk="0" hangingPunct="1"/>
                      <a:r>
                        <a:rPr lang="en-US" sz="4000" b="1" kern="1200" dirty="0">
                          <a:solidFill>
                            <a:schemeClr val="tx1"/>
                          </a:solidFill>
                          <a:latin typeface="+mn-lt"/>
                          <a:ea typeface="+mn-ea"/>
                          <a:cs typeface="Arial" panose="020B0604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F"/>
                    </a:solidFill>
                  </a:tcPr>
                </a:tc>
                <a:extLst>
                  <a:ext uri="{0D108BD9-81ED-4DB2-BD59-A6C34878D82A}">
                    <a16:rowId xmlns:a16="http://schemas.microsoft.com/office/drawing/2014/main" val="444906553"/>
                  </a:ext>
                </a:extLst>
              </a:tr>
            </a:tbl>
          </a:graphicData>
        </a:graphic>
      </p:graphicFrame>
      <p:sp>
        <p:nvSpPr>
          <p:cNvPr id="5" name="TextBox 4">
            <a:extLst>
              <a:ext uri="{FF2B5EF4-FFF2-40B4-BE49-F238E27FC236}">
                <a16:creationId xmlns:a16="http://schemas.microsoft.com/office/drawing/2014/main" id="{7C377E9B-00EC-45A1-BD56-A314B64CDB53}"/>
              </a:ext>
            </a:extLst>
          </p:cNvPr>
          <p:cNvSpPr txBox="1">
            <a:spLocks/>
          </p:cNvSpPr>
          <p:nvPr/>
        </p:nvSpPr>
        <p:spPr>
          <a:xfrm>
            <a:off x="68579" y="268266"/>
            <a:ext cx="9006840" cy="453187"/>
          </a:xfrm>
          <a:prstGeom prst="rect">
            <a:avLst/>
          </a:prstGeom>
          <a:noFill/>
        </p:spPr>
        <p:txBody>
          <a:bodyPr wrap="square" lIns="0" tIns="0" rIns="0" bIns="0" rtlCol="0" anchor="ctr">
            <a:noAutofit/>
          </a:bodyPr>
          <a:lstStyle/>
          <a:p>
            <a:pPr lvl="0" algn="ctr">
              <a:defRPr/>
            </a:pPr>
            <a:r>
              <a:rPr lang="en-US" sz="2400" b="1" kern="0" dirty="0">
                <a:solidFill>
                  <a:prstClr val="black"/>
                </a:solidFill>
              </a:rPr>
              <a:t>Palliative care is still relatively unknown among the general public.</a:t>
            </a:r>
            <a:endParaRPr kumimoji="0" lang="en-US" sz="24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4B2D13D4-8C2D-419A-87D3-9880284DD3CD}"/>
              </a:ext>
            </a:extLst>
          </p:cNvPr>
          <p:cNvSpPr txBox="1"/>
          <p:nvPr/>
        </p:nvSpPr>
        <p:spPr>
          <a:xfrm>
            <a:off x="68579" y="5905312"/>
            <a:ext cx="9006840" cy="461665"/>
          </a:xfrm>
          <a:prstGeom prst="rect">
            <a:avLst/>
          </a:prstGeom>
          <a:noFill/>
        </p:spPr>
        <p:txBody>
          <a:bodyPr wrap="square" rtlCol="0">
            <a:spAutoFit/>
          </a:bodyPr>
          <a:lstStyle>
            <a:defPPr>
              <a:defRPr lang="en-US"/>
            </a:defPPr>
            <a:lvl1pPr algn="ctr">
              <a:defRPr sz="1200" i="1"/>
            </a:lvl1pPr>
          </a:lstStyle>
          <a:p>
            <a:r>
              <a:rPr lang="en-US" dirty="0"/>
              <a:t>For each term, please rate your overall impression using a scale of zero to one hundred, where zero means you have a very unfavorable opinion of it and one hundred means you have a very favorable opinion of it and fifty is neutral.</a:t>
            </a:r>
          </a:p>
        </p:txBody>
      </p:sp>
      <p:cxnSp>
        <p:nvCxnSpPr>
          <p:cNvPr id="7" name="Straight Connector 6">
            <a:extLst>
              <a:ext uri="{FF2B5EF4-FFF2-40B4-BE49-F238E27FC236}">
                <a16:creationId xmlns:a16="http://schemas.microsoft.com/office/drawing/2014/main" id="{913AC619-66B4-4462-A1BD-677505D40C7C}"/>
              </a:ext>
            </a:extLst>
          </p:cNvPr>
          <p:cNvCxnSpPr/>
          <p:nvPr/>
        </p:nvCxnSpPr>
        <p:spPr>
          <a:xfrm>
            <a:off x="172969" y="5952543"/>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855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8">
            <a:extLst>
              <a:ext uri="{FF2B5EF4-FFF2-40B4-BE49-F238E27FC236}">
                <a16:creationId xmlns:a16="http://schemas.microsoft.com/office/drawing/2014/main" id="{B8A930AC-8C4B-4FD3-881F-332EE36BF587}"/>
              </a:ext>
            </a:extLst>
          </p:cNvPr>
          <p:cNvGraphicFramePr>
            <a:graphicFrameLocks noGrp="1"/>
          </p:cNvGraphicFramePr>
          <p:nvPr>
            <p:extLst>
              <p:ext uri="{D42A27DB-BD31-4B8C-83A1-F6EECF244321}">
                <p14:modId xmlns:p14="http://schemas.microsoft.com/office/powerpoint/2010/main" val="4270108428"/>
              </p:ext>
            </p:extLst>
          </p:nvPr>
        </p:nvGraphicFramePr>
        <p:xfrm>
          <a:off x="256407" y="1381950"/>
          <a:ext cx="8631184" cy="4399726"/>
        </p:xfrm>
        <a:graphic>
          <a:graphicData uri="http://schemas.openxmlformats.org/drawingml/2006/table">
            <a:tbl>
              <a:tblPr firstRow="1" bandRow="1">
                <a:effectLst>
                  <a:outerShdw blurRad="50800" dist="38100" dir="2700000" algn="tl" rotWithShape="0">
                    <a:prstClr val="black">
                      <a:alpha val="40000"/>
                    </a:prstClr>
                  </a:outerShdw>
                </a:effectLst>
              </a:tblPr>
              <a:tblGrid>
                <a:gridCol w="3405356">
                  <a:extLst>
                    <a:ext uri="{9D8B030D-6E8A-4147-A177-3AD203B41FA5}">
                      <a16:colId xmlns:a16="http://schemas.microsoft.com/office/drawing/2014/main" val="20000"/>
                    </a:ext>
                  </a:extLst>
                </a:gridCol>
                <a:gridCol w="1306457">
                  <a:extLst>
                    <a:ext uri="{9D8B030D-6E8A-4147-A177-3AD203B41FA5}">
                      <a16:colId xmlns:a16="http://schemas.microsoft.com/office/drawing/2014/main" val="1085045587"/>
                    </a:ext>
                  </a:extLst>
                </a:gridCol>
                <a:gridCol w="1306457">
                  <a:extLst>
                    <a:ext uri="{9D8B030D-6E8A-4147-A177-3AD203B41FA5}">
                      <a16:colId xmlns:a16="http://schemas.microsoft.com/office/drawing/2014/main" val="3789077060"/>
                    </a:ext>
                  </a:extLst>
                </a:gridCol>
                <a:gridCol w="1306457">
                  <a:extLst>
                    <a:ext uri="{9D8B030D-6E8A-4147-A177-3AD203B41FA5}">
                      <a16:colId xmlns:a16="http://schemas.microsoft.com/office/drawing/2014/main" val="4245116163"/>
                    </a:ext>
                  </a:extLst>
                </a:gridCol>
                <a:gridCol w="1306457">
                  <a:extLst>
                    <a:ext uri="{9D8B030D-6E8A-4147-A177-3AD203B41FA5}">
                      <a16:colId xmlns:a16="http://schemas.microsoft.com/office/drawing/2014/main" val="3198000094"/>
                    </a:ext>
                  </a:extLst>
                </a:gridCol>
              </a:tblGrid>
              <a:tr h="1052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PALLIATIVE CARE IMAGE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(Scale: 1=very unfavorable, 50=neutral, 100=very favorable)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Adults Ages 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Adults Ages 65+</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Patients</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Caregivers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91713328"/>
                  </a:ext>
                </a:extLst>
              </a:tr>
              <a:tr h="1115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Mean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2"/>
                          </a:solidFill>
                          <a:latin typeface="+mn-lt"/>
                          <a:ea typeface="+mn-ea"/>
                          <a:cs typeface="Arial" panose="020B0604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3"/>
                          </a:solidFill>
                          <a:latin typeface="+mn-lt"/>
                          <a:ea typeface="+mn-ea"/>
                          <a:cs typeface="Arial" panose="020B0604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4"/>
                          </a:solidFill>
                          <a:latin typeface="+mn-lt"/>
                          <a:ea typeface="+mn-ea"/>
                          <a:cs typeface="Arial" panose="020B0604020202020204" pitchFamily="34" charset="0"/>
                        </a:rPr>
                        <a:t>59</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5"/>
                          </a:solidFill>
                          <a:latin typeface="+mn-lt"/>
                          <a:ea typeface="+mn-ea"/>
                          <a:cs typeface="Arial" panose="020B0604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15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 Rating 80-100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2"/>
                          </a:solidFill>
                          <a:latin typeface="+mn-lt"/>
                          <a:ea typeface="+mn-ea"/>
                          <a:cs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3"/>
                          </a:solidFill>
                          <a:latin typeface="+mn-lt"/>
                          <a:ea typeface="+mn-ea"/>
                          <a:cs typeface="Arial" panose="020B0604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4"/>
                          </a:solidFill>
                          <a:latin typeface="+mn-lt"/>
                          <a:ea typeface="+mn-ea"/>
                          <a:cs typeface="Arial" panose="020B0604020202020204" pitchFamily="34" charset="0"/>
                        </a:rPr>
                        <a:t>29%</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5"/>
                          </a:solidFill>
                          <a:latin typeface="+mn-lt"/>
                          <a:ea typeface="+mn-ea"/>
                          <a:cs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7380303"/>
                  </a:ext>
                </a:extLst>
              </a:tr>
              <a:tr h="1115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200" dirty="0">
                          <a:solidFill>
                            <a:schemeClr val="tx1"/>
                          </a:solidFill>
                          <a:latin typeface="+mn-lt"/>
                          <a:ea typeface="+mn-ea"/>
                          <a:cs typeface="+mn-cs"/>
                        </a:rPr>
                        <a:t>Not Able to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2"/>
                          </a:solidFill>
                          <a:latin typeface="+mn-lt"/>
                          <a:ea typeface="+mn-ea"/>
                          <a:cs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3"/>
                          </a:solidFill>
                          <a:latin typeface="+mn-lt"/>
                          <a:ea typeface="+mn-ea"/>
                          <a:cs typeface="Arial" panose="020B0604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4"/>
                          </a:solidFill>
                          <a:latin typeface="+mn-lt"/>
                          <a:ea typeface="+mn-ea"/>
                          <a:cs typeface="Arial" panose="020B0604020202020204" pitchFamily="34" charset="0"/>
                        </a:rPr>
                        <a:t>9%</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4000" b="1" kern="1200" dirty="0">
                          <a:solidFill>
                            <a:schemeClr val="accent5"/>
                          </a:solidFill>
                          <a:latin typeface="+mn-lt"/>
                          <a:ea typeface="+mn-ea"/>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2219208"/>
                  </a:ext>
                </a:extLst>
              </a:tr>
            </a:tbl>
          </a:graphicData>
        </a:graphic>
      </p:graphicFrame>
      <p:sp>
        <p:nvSpPr>
          <p:cNvPr id="3" name="TextBox 2">
            <a:extLst>
              <a:ext uri="{FF2B5EF4-FFF2-40B4-BE49-F238E27FC236}">
                <a16:creationId xmlns:a16="http://schemas.microsoft.com/office/drawing/2014/main" id="{1E8B2DD9-514A-4CCD-A27B-51744BCE725D}"/>
              </a:ext>
            </a:extLst>
          </p:cNvPr>
          <p:cNvSpPr txBox="1"/>
          <p:nvPr/>
        </p:nvSpPr>
        <p:spPr>
          <a:xfrm>
            <a:off x="68579" y="5905312"/>
            <a:ext cx="9006840" cy="461665"/>
          </a:xfrm>
          <a:prstGeom prst="rect">
            <a:avLst/>
          </a:prstGeom>
          <a:noFill/>
        </p:spPr>
        <p:txBody>
          <a:bodyPr wrap="square" rtlCol="0">
            <a:spAutoFit/>
          </a:bodyPr>
          <a:lstStyle>
            <a:defPPr>
              <a:defRPr lang="en-US"/>
            </a:defPPr>
            <a:lvl1pPr algn="ctr">
              <a:defRPr sz="1200" i="1"/>
            </a:lvl1pPr>
          </a:lstStyle>
          <a:p>
            <a:r>
              <a:rPr lang="en-US" dirty="0"/>
              <a:t>For each term, please rate your overall impression using a scale of zero to one hundred, where zero means you have a very unfavorable opinion of it and one hundred means you have a very favorable opinion of it and fifty is neutral.</a:t>
            </a:r>
          </a:p>
        </p:txBody>
      </p:sp>
      <p:cxnSp>
        <p:nvCxnSpPr>
          <p:cNvPr id="5" name="Straight Connector 4">
            <a:extLst>
              <a:ext uri="{FF2B5EF4-FFF2-40B4-BE49-F238E27FC236}">
                <a16:creationId xmlns:a16="http://schemas.microsoft.com/office/drawing/2014/main" id="{AC9C7806-85D5-4886-940E-8DD5890FED04}"/>
              </a:ext>
            </a:extLst>
          </p:cNvPr>
          <p:cNvCxnSpPr/>
          <p:nvPr/>
        </p:nvCxnSpPr>
        <p:spPr>
          <a:xfrm>
            <a:off x="172969" y="5952543"/>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39ABD72-05E1-4D50-8B99-E4C5CB3B513D}"/>
              </a:ext>
            </a:extLst>
          </p:cNvPr>
          <p:cNvSpPr txBox="1">
            <a:spLocks/>
          </p:cNvSpPr>
          <p:nvPr/>
        </p:nvSpPr>
        <p:spPr>
          <a:xfrm>
            <a:off x="68579" y="268266"/>
            <a:ext cx="9006840" cy="774501"/>
          </a:xfrm>
          <a:prstGeom prst="rect">
            <a:avLst/>
          </a:prstGeom>
          <a:noFill/>
        </p:spPr>
        <p:txBody>
          <a:bodyPr wrap="square" lIns="0" tIns="0" rIns="0" bIns="0" rtlCol="0" anchor="ctr">
            <a:noAutofit/>
          </a:bodyPr>
          <a:lstStyle/>
          <a:p>
            <a:pPr algn="ctr">
              <a:defRPr/>
            </a:pPr>
            <a:r>
              <a:rPr lang="en-US" sz="2400" b="1" kern="0" dirty="0">
                <a:solidFill>
                  <a:prstClr val="black"/>
                </a:solidFill>
              </a:rPr>
              <a:t>Overall initial impressions of palliative care are positive to neutral.</a:t>
            </a:r>
          </a:p>
          <a:p>
            <a:pPr lvl="0" algn="ctr">
              <a:defRPr/>
            </a:pPr>
            <a:r>
              <a:rPr lang="en-US" sz="2400" b="1" kern="0" dirty="0">
                <a:solidFill>
                  <a:prstClr val="black"/>
                </a:solidFill>
              </a:rPr>
              <a:t>Patients and caregivers report higher levels of familiarity than the general public audiences.  </a:t>
            </a:r>
            <a:endParaRPr kumimoji="0" lang="en-US" sz="24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635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68580" y="228600"/>
            <a:ext cx="9006840" cy="874336"/>
          </a:xfrm>
          <a:prstGeom prst="rect">
            <a:avLst/>
          </a:prstGeom>
          <a:noFill/>
        </p:spPr>
        <p:txBody>
          <a:bodyPr wrap="square" lIns="0" tIns="0" rIns="0" bIns="0" rtlCol="0" anchor="ctr">
            <a:noAutofit/>
          </a:bodyPr>
          <a:lstStyle/>
          <a:p>
            <a:pPr lvl="0" algn="ctr">
              <a:defRPr/>
            </a:pPr>
            <a:r>
              <a:rPr lang="en-US" sz="2000" b="1" kern="0" dirty="0">
                <a:solidFill>
                  <a:prstClr val="black"/>
                </a:solidFill>
              </a:rPr>
              <a:t>Language still makes a difference.  This data continues to show that palliative care should be positioned as care for patients with serious illness but NOT advanced illness.  Advanced illness is perceived to be more closely aligned with terminal illness.</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DD73721D-6FE8-49F0-89F6-98B2F1D71BB6}"/>
              </a:ext>
            </a:extLst>
          </p:cNvPr>
          <p:cNvSpPr txBox="1"/>
          <p:nvPr/>
        </p:nvSpPr>
        <p:spPr>
          <a:xfrm>
            <a:off x="68580" y="6074341"/>
            <a:ext cx="9006840" cy="276999"/>
          </a:xfrm>
          <a:prstGeom prst="rect">
            <a:avLst/>
          </a:prstGeom>
          <a:noFill/>
        </p:spPr>
        <p:txBody>
          <a:bodyPr wrap="square" rtlCol="0">
            <a:spAutoFit/>
          </a:bodyPr>
          <a:lstStyle>
            <a:defPPr>
              <a:defRPr lang="en-US"/>
            </a:defPPr>
            <a:lvl1pPr algn="ctr">
              <a:defRPr sz="1200" i="1"/>
            </a:lvl1pPr>
          </a:lstStyle>
          <a:p>
            <a:r>
              <a:rPr lang="en-US" dirty="0"/>
              <a:t>When you hear the phrase serious/advanced illness, do you think this generally has the same meaning as terminal illness? </a:t>
            </a:r>
          </a:p>
        </p:txBody>
      </p:sp>
      <p:graphicFrame>
        <p:nvGraphicFramePr>
          <p:cNvPr id="7" name="Chart 6">
            <a:extLst>
              <a:ext uri="{FF2B5EF4-FFF2-40B4-BE49-F238E27FC236}">
                <a16:creationId xmlns:a16="http://schemas.microsoft.com/office/drawing/2014/main" id="{B866DBA5-B0A6-43F5-801E-0D1F9F0178CD}"/>
              </a:ext>
            </a:extLst>
          </p:cNvPr>
          <p:cNvGraphicFramePr/>
          <p:nvPr>
            <p:extLst>
              <p:ext uri="{D42A27DB-BD31-4B8C-83A1-F6EECF244321}">
                <p14:modId xmlns:p14="http://schemas.microsoft.com/office/powerpoint/2010/main" val="3845493875"/>
              </p:ext>
            </p:extLst>
          </p:nvPr>
        </p:nvGraphicFramePr>
        <p:xfrm>
          <a:off x="426134" y="1425260"/>
          <a:ext cx="8291732" cy="21846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268E00A-0BD0-4CD3-839C-814BE27D544B}"/>
              </a:ext>
            </a:extLst>
          </p:cNvPr>
          <p:cNvGraphicFramePr/>
          <p:nvPr>
            <p:extLst>
              <p:ext uri="{D42A27DB-BD31-4B8C-83A1-F6EECF244321}">
                <p14:modId xmlns:p14="http://schemas.microsoft.com/office/powerpoint/2010/main" val="3734802010"/>
              </p:ext>
            </p:extLst>
          </p:nvPr>
        </p:nvGraphicFramePr>
        <p:xfrm>
          <a:off x="426134" y="3791960"/>
          <a:ext cx="8291732" cy="218463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A6F094DF-C128-48BE-AD22-7A8319160EE9}"/>
              </a:ext>
            </a:extLst>
          </p:cNvPr>
          <p:cNvCxnSpPr>
            <a:cxnSpLocks/>
          </p:cNvCxnSpPr>
          <p:nvPr/>
        </p:nvCxnSpPr>
        <p:spPr>
          <a:xfrm flipH="1">
            <a:off x="697584" y="3430366"/>
            <a:ext cx="802028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30F49AB-4924-4D3A-8428-D2FDD0A56A20}"/>
              </a:ext>
            </a:extLst>
          </p:cNvPr>
          <p:cNvSpPr txBox="1"/>
          <p:nvPr/>
        </p:nvSpPr>
        <p:spPr>
          <a:xfrm>
            <a:off x="2647950" y="1142847"/>
            <a:ext cx="3848100" cy="369332"/>
          </a:xfrm>
          <a:prstGeom prst="rect">
            <a:avLst/>
          </a:prstGeom>
          <a:noFill/>
        </p:spPr>
        <p:txBody>
          <a:bodyPr wrap="square" rtlCol="0">
            <a:spAutoFit/>
          </a:bodyPr>
          <a:lstStyle/>
          <a:p>
            <a:pPr algn="ctr"/>
            <a:r>
              <a:rPr lang="en-US" i="1" u="sng" dirty="0"/>
              <a:t>Serious Illness</a:t>
            </a:r>
          </a:p>
        </p:txBody>
      </p:sp>
      <p:sp>
        <p:nvSpPr>
          <p:cNvPr id="12" name="TextBox 11">
            <a:extLst>
              <a:ext uri="{FF2B5EF4-FFF2-40B4-BE49-F238E27FC236}">
                <a16:creationId xmlns:a16="http://schemas.microsoft.com/office/drawing/2014/main" id="{CFECE015-B0FA-4714-8A02-6301AB7B7587}"/>
              </a:ext>
            </a:extLst>
          </p:cNvPr>
          <p:cNvSpPr txBox="1"/>
          <p:nvPr/>
        </p:nvSpPr>
        <p:spPr>
          <a:xfrm>
            <a:off x="2647950" y="3397502"/>
            <a:ext cx="3848100" cy="369332"/>
          </a:xfrm>
          <a:prstGeom prst="rect">
            <a:avLst/>
          </a:prstGeom>
          <a:noFill/>
        </p:spPr>
        <p:txBody>
          <a:bodyPr wrap="square" rtlCol="0">
            <a:spAutoFit/>
          </a:bodyPr>
          <a:lstStyle/>
          <a:p>
            <a:pPr algn="ctr"/>
            <a:r>
              <a:rPr lang="en-US" i="1" u="sng" dirty="0"/>
              <a:t>Advanced Illness</a:t>
            </a:r>
          </a:p>
        </p:txBody>
      </p:sp>
      <p:cxnSp>
        <p:nvCxnSpPr>
          <p:cNvPr id="13" name="Straight Connector 12">
            <a:extLst>
              <a:ext uri="{FF2B5EF4-FFF2-40B4-BE49-F238E27FC236}">
                <a16:creationId xmlns:a16="http://schemas.microsoft.com/office/drawing/2014/main" id="{628F1CC6-EC26-4764-9004-64087AD6074B}"/>
              </a:ext>
            </a:extLst>
          </p:cNvPr>
          <p:cNvCxnSpPr/>
          <p:nvPr/>
        </p:nvCxnSpPr>
        <p:spPr>
          <a:xfrm>
            <a:off x="172969" y="6075092"/>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37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68580" y="136014"/>
            <a:ext cx="9006840" cy="963205"/>
          </a:xfrm>
          <a:prstGeom prst="rect">
            <a:avLst/>
          </a:prstGeom>
          <a:noFill/>
        </p:spPr>
        <p:txBody>
          <a:bodyPr wrap="square" lIns="0" tIns="0" rIns="0" bIns="0" rtlCol="0" anchor="ctr">
            <a:noAutofit/>
          </a:bodyPr>
          <a:lstStyle/>
          <a:p>
            <a:pPr lvl="0" algn="ctr">
              <a:defRPr/>
            </a:pPr>
            <a:r>
              <a:rPr lang="en-US" sz="2800" b="1" kern="0" dirty="0">
                <a:solidFill>
                  <a:prstClr val="black"/>
                </a:solidFill>
              </a:rPr>
              <a:t>We provided respondents with the following definition of palliative care:</a:t>
            </a:r>
          </a:p>
        </p:txBody>
      </p:sp>
      <p:sp>
        <p:nvSpPr>
          <p:cNvPr id="2" name="Rectangle 1">
            <a:extLst>
              <a:ext uri="{FF2B5EF4-FFF2-40B4-BE49-F238E27FC236}">
                <a16:creationId xmlns:a16="http://schemas.microsoft.com/office/drawing/2014/main" id="{16BBB89A-A3CC-4AC6-8478-4BF0A77EDBDC}"/>
              </a:ext>
            </a:extLst>
          </p:cNvPr>
          <p:cNvSpPr/>
          <p:nvPr/>
        </p:nvSpPr>
        <p:spPr>
          <a:xfrm>
            <a:off x="180405" y="1249346"/>
            <a:ext cx="8783189" cy="5013552"/>
          </a:xfrm>
          <a:prstGeom prst="rect">
            <a:avLst/>
          </a:prstGeom>
        </p:spPr>
        <p:txBody>
          <a:bodyPr wrap="square">
            <a:spAutoFit/>
          </a:bodyPr>
          <a:lstStyle/>
          <a:p>
            <a:pPr marR="0">
              <a:lnSpc>
                <a:spcPct val="107000"/>
              </a:lnSpc>
              <a:spcBef>
                <a:spcPts val="0"/>
              </a:spcBef>
              <a:spcAft>
                <a:spcPts val="1800"/>
              </a:spcAft>
            </a:pPr>
            <a:r>
              <a:rPr lang="en-US" sz="2600" i="1" dirty="0">
                <a:latin typeface="Calibri" panose="020F0502020204030204" pitchFamily="34" charset="0"/>
                <a:ea typeface="Calibri" panose="020F0502020204030204" pitchFamily="34" charset="0"/>
                <a:cs typeface="Times New Roman" panose="02020603050405020304" pitchFamily="18" charset="0"/>
              </a:rPr>
              <a:t>“</a:t>
            </a:r>
            <a:r>
              <a:rPr lang="en-US" sz="2600" i="1" dirty="0">
                <a:latin typeface="Calibri" panose="020F0502020204030204" pitchFamily="34" charset="0"/>
                <a:ea typeface="Calibri" panose="020F0502020204030204" pitchFamily="34" charset="0"/>
                <a:cs typeface="Calibri" panose="020F0502020204030204" pitchFamily="34" charset="0"/>
              </a:rPr>
              <a:t>Palliative care is specialized medical care for people living with a serious illness. This type of care is focused on providing relief from the symptoms and stress of a serious illness. The goal is to improve quality of life for both the patient and the family.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1800"/>
              </a:spcAft>
            </a:pPr>
            <a:r>
              <a:rPr lang="en-US" sz="2600" i="1" dirty="0">
                <a:latin typeface="Calibri" panose="020F0502020204030204" pitchFamily="34" charset="0"/>
                <a:ea typeface="Calibri" panose="020F0502020204030204" pitchFamily="34" charset="0"/>
                <a:cs typeface="Calibri" panose="020F0502020204030204" pitchFamily="34" charset="0"/>
              </a:rPr>
              <a:t>Palliative care is provided by a specially-trained team of doctors, nurses and other specialists who work together with a patient’s other doctors to provide an extra layer of support. Palliative care is based on the needs of the patient, not on the patient’s prognosis. This care is appropriate at any age and at any stage in a serious illness, and it can be provided along with curative treatment.”</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949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68579" y="379886"/>
            <a:ext cx="9006840" cy="609600"/>
          </a:xfrm>
          <a:prstGeom prst="rect">
            <a:avLst/>
          </a:prstGeom>
          <a:noFill/>
        </p:spPr>
        <p:txBody>
          <a:bodyPr wrap="square" lIns="0" tIns="0" rIns="0" bIns="0" rtlCol="0" anchor="ctr">
            <a:noAutofit/>
          </a:bodyPr>
          <a:lstStyle/>
          <a:p>
            <a:pPr lvl="0" algn="ctr">
              <a:defRPr/>
            </a:pPr>
            <a:r>
              <a:rPr lang="en-US" sz="2400" b="1" kern="0" dirty="0">
                <a:solidFill>
                  <a:prstClr val="black"/>
                </a:solidFill>
              </a:rPr>
              <a:t>Defining palliative care in this way has a big positive impact on how people feel about palliative care. Consumers a</a:t>
            </a:r>
            <a:r>
              <a:rPr lang="en-US" sz="2400" b="1" dirty="0"/>
              <a:t>re very favorable toward palliative care based on this definition.</a:t>
            </a:r>
            <a:endParaRPr lang="en-US" sz="2400" b="1" kern="0" dirty="0">
              <a:solidFill>
                <a:prstClr val="black"/>
              </a:solidFill>
            </a:endParaRPr>
          </a:p>
        </p:txBody>
      </p:sp>
      <p:graphicFrame>
        <p:nvGraphicFramePr>
          <p:cNvPr id="39" name="Table 38">
            <a:extLst>
              <a:ext uri="{FF2B5EF4-FFF2-40B4-BE49-F238E27FC236}">
                <a16:creationId xmlns:a16="http://schemas.microsoft.com/office/drawing/2014/main" id="{B8A930AC-8C4B-4FD3-881F-332EE36BF587}"/>
              </a:ext>
            </a:extLst>
          </p:cNvPr>
          <p:cNvGraphicFramePr>
            <a:graphicFrameLocks noGrp="1"/>
          </p:cNvGraphicFramePr>
          <p:nvPr>
            <p:extLst>
              <p:ext uri="{D42A27DB-BD31-4B8C-83A1-F6EECF244321}">
                <p14:modId xmlns:p14="http://schemas.microsoft.com/office/powerpoint/2010/main" val="74824800"/>
              </p:ext>
            </p:extLst>
          </p:nvPr>
        </p:nvGraphicFramePr>
        <p:xfrm>
          <a:off x="180991" y="1220895"/>
          <a:ext cx="8782015" cy="4572336"/>
        </p:xfrm>
        <a:graphic>
          <a:graphicData uri="http://schemas.openxmlformats.org/drawingml/2006/table">
            <a:tbl>
              <a:tblPr firstRow="1" bandRow="1">
                <a:effectLst>
                  <a:outerShdw blurRad="50800" dist="38100" dir="2700000" algn="tl" rotWithShape="0">
                    <a:prstClr val="black">
                      <a:alpha val="40000"/>
                    </a:prstClr>
                  </a:outerShdw>
                </a:effectLst>
              </a:tblPr>
              <a:tblGrid>
                <a:gridCol w="2588599">
                  <a:extLst>
                    <a:ext uri="{9D8B030D-6E8A-4147-A177-3AD203B41FA5}">
                      <a16:colId xmlns:a16="http://schemas.microsoft.com/office/drawing/2014/main" val="20000"/>
                    </a:ext>
                  </a:extLst>
                </a:gridCol>
                <a:gridCol w="774177">
                  <a:extLst>
                    <a:ext uri="{9D8B030D-6E8A-4147-A177-3AD203B41FA5}">
                      <a16:colId xmlns:a16="http://schemas.microsoft.com/office/drawing/2014/main" val="3789077060"/>
                    </a:ext>
                  </a:extLst>
                </a:gridCol>
                <a:gridCol w="774177">
                  <a:extLst>
                    <a:ext uri="{9D8B030D-6E8A-4147-A177-3AD203B41FA5}">
                      <a16:colId xmlns:a16="http://schemas.microsoft.com/office/drawing/2014/main" val="4245116163"/>
                    </a:ext>
                  </a:extLst>
                </a:gridCol>
                <a:gridCol w="774177">
                  <a:extLst>
                    <a:ext uri="{9D8B030D-6E8A-4147-A177-3AD203B41FA5}">
                      <a16:colId xmlns:a16="http://schemas.microsoft.com/office/drawing/2014/main" val="3668445822"/>
                    </a:ext>
                  </a:extLst>
                </a:gridCol>
                <a:gridCol w="774177">
                  <a:extLst>
                    <a:ext uri="{9D8B030D-6E8A-4147-A177-3AD203B41FA5}">
                      <a16:colId xmlns:a16="http://schemas.microsoft.com/office/drawing/2014/main" val="952395889"/>
                    </a:ext>
                  </a:extLst>
                </a:gridCol>
                <a:gridCol w="774177">
                  <a:extLst>
                    <a:ext uri="{9D8B030D-6E8A-4147-A177-3AD203B41FA5}">
                      <a16:colId xmlns:a16="http://schemas.microsoft.com/office/drawing/2014/main" val="719330838"/>
                    </a:ext>
                  </a:extLst>
                </a:gridCol>
                <a:gridCol w="774177">
                  <a:extLst>
                    <a:ext uri="{9D8B030D-6E8A-4147-A177-3AD203B41FA5}">
                      <a16:colId xmlns:a16="http://schemas.microsoft.com/office/drawing/2014/main" val="2569417125"/>
                    </a:ext>
                  </a:extLst>
                </a:gridCol>
                <a:gridCol w="774177">
                  <a:extLst>
                    <a:ext uri="{9D8B030D-6E8A-4147-A177-3AD203B41FA5}">
                      <a16:colId xmlns:a16="http://schemas.microsoft.com/office/drawing/2014/main" val="1977246403"/>
                    </a:ext>
                  </a:extLst>
                </a:gridCol>
                <a:gridCol w="774177">
                  <a:extLst>
                    <a:ext uri="{9D8B030D-6E8A-4147-A177-3AD203B41FA5}">
                      <a16:colId xmlns:a16="http://schemas.microsoft.com/office/drawing/2014/main" val="96471"/>
                    </a:ext>
                  </a:extLst>
                </a:gridCol>
              </a:tblGrid>
              <a:tr h="792599">
                <a:tc>
                  <a:txBody>
                    <a:bodyPr/>
                    <a:lstStyle/>
                    <a:p>
                      <a:pPr algn="ctr" fontAlgn="ctr"/>
                      <a:endParaRPr lang="en-US" sz="1600" b="1" i="1" u="sng" strike="noStrike" kern="1200" dirty="0">
                        <a:solidFill>
                          <a:schemeClr val="tx1"/>
                        </a:solidFill>
                        <a:effectLst/>
                        <a:latin typeface="+mn-lt"/>
                        <a:ea typeface="+mn-ea"/>
                        <a:cs typeface="+mn-cs"/>
                      </a:endParaRPr>
                    </a:p>
                  </a:txBody>
                  <a:tcPr marL="9525" marR="9525" marT="9525" marB="0"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Adults Age 25+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algn="ctr" defTabSz="914400" rtl="0" eaLnBrk="1" fontAlgn="ctr" latinLnBrk="0" hangingPunct="1"/>
                      <a:endParaRPr lang="en-US" sz="2000" b="1" kern="1200" dirty="0">
                        <a:solidFill>
                          <a:schemeClr val="bg1"/>
                        </a:solidFill>
                        <a:latin typeface="+mn-lt"/>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Arial" panose="020B0604020202020204" pitchFamily="34" charset="0"/>
                        </a:rPr>
                        <a:t>Adults Age 65+</a:t>
                      </a:r>
                    </a:p>
                  </a:txBody>
                  <a:tcPr marL="9525" marR="9525" marT="9525"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marL="0" algn="ctr" defTabSz="914400" rtl="0" eaLnBrk="1" fontAlgn="ctr" latinLnBrk="0" hangingPunct="1"/>
                      <a:endParaRPr lang="en-US" sz="2000" b="1" kern="1200" dirty="0">
                        <a:solidFill>
                          <a:schemeClr val="bg1"/>
                        </a:solidFill>
                        <a:latin typeface="+mn-lt"/>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Arial" panose="020B0604020202020204" pitchFamily="34" charset="0"/>
                        </a:rPr>
                        <a:t>Patients</a:t>
                      </a:r>
                    </a:p>
                  </a:txBody>
                  <a:tcPr marL="9525" marR="9525" marT="9525"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000" b="1" kern="1200" dirty="0">
                        <a:solidFill>
                          <a:schemeClr val="bg1"/>
                        </a:solidFill>
                        <a:latin typeface="+mn-lt"/>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Arial" panose="020B0604020202020204" pitchFamily="34" charset="0"/>
                        </a:rPr>
                        <a:t>Caregivers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000" b="1" kern="1200" dirty="0">
                        <a:solidFill>
                          <a:schemeClr val="bg1"/>
                        </a:solidFill>
                        <a:latin typeface="+mn-lt"/>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869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PALLIATIVE CARE IMAGE RATING</a:t>
                      </a:r>
                      <a:endParaRPr lang="en-US" sz="2400" b="1"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 80-100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Mean</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 80-100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Mean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 80-100</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Mean</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 80-100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ctr" latinLnBrk="0" hangingPunct="1"/>
                      <a:r>
                        <a:rPr lang="en-US" sz="2000" b="1" kern="1200" dirty="0">
                          <a:solidFill>
                            <a:schemeClr val="bg1"/>
                          </a:solidFill>
                          <a:latin typeface="+mn-lt"/>
                          <a:ea typeface="+mn-ea"/>
                          <a:cs typeface="Arial" panose="020B0604020202020204" pitchFamily="34" charset="0"/>
                        </a:rPr>
                        <a:t>Mean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91713328"/>
                  </a:ext>
                </a:extLst>
              </a:tr>
              <a:tr h="921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Initial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21%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29%</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59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24%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21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Informed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51%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51%</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51%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chemeClr val="tx1"/>
                          </a:solidFill>
                          <a:latin typeface="+mn-lt"/>
                          <a:ea typeface="+mn-ea"/>
                          <a:cs typeface="Arial" panose="020B0604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7380303"/>
                  </a:ext>
                </a:extLst>
              </a:tr>
              <a:tr h="1028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200" dirty="0">
                          <a:solidFill>
                            <a:schemeClr val="tx1"/>
                          </a:solidFill>
                          <a:latin typeface="+mn-lt"/>
                          <a:ea typeface="+mn-ea"/>
                          <a:cs typeface="+mn-cs"/>
                        </a:rPr>
                        <a:t>Net Difference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+30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+22</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+27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200" b="1" kern="1200" dirty="0">
                          <a:solidFill>
                            <a:srgbClr val="0070C0"/>
                          </a:solidFill>
                          <a:latin typeface="+mn-lt"/>
                          <a:ea typeface="+mn-ea"/>
                          <a:cs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2219208"/>
                  </a:ext>
                </a:extLst>
              </a:tr>
            </a:tbl>
          </a:graphicData>
        </a:graphic>
      </p:graphicFrame>
      <p:sp>
        <p:nvSpPr>
          <p:cNvPr id="3" name="TextBox 2">
            <a:extLst>
              <a:ext uri="{FF2B5EF4-FFF2-40B4-BE49-F238E27FC236}">
                <a16:creationId xmlns:a16="http://schemas.microsoft.com/office/drawing/2014/main" id="{1E8B2DD9-514A-4CCD-A27B-51744BCE725D}"/>
              </a:ext>
            </a:extLst>
          </p:cNvPr>
          <p:cNvSpPr txBox="1"/>
          <p:nvPr/>
        </p:nvSpPr>
        <p:spPr>
          <a:xfrm>
            <a:off x="68579" y="5812979"/>
            <a:ext cx="9006840" cy="646331"/>
          </a:xfrm>
          <a:prstGeom prst="rect">
            <a:avLst/>
          </a:prstGeom>
          <a:noFill/>
        </p:spPr>
        <p:txBody>
          <a:bodyPr wrap="square" rtlCol="0">
            <a:spAutoFit/>
          </a:bodyPr>
          <a:lstStyle>
            <a:defPPr>
              <a:defRPr lang="en-US"/>
            </a:defPPr>
            <a:lvl1pPr algn="ctr">
              <a:defRPr sz="1200" i="1"/>
            </a:lvl1pPr>
          </a:lstStyle>
          <a:p>
            <a:r>
              <a:rPr lang="en-US" dirty="0"/>
              <a:t>Now thinking about your overall opinion of palliative care based on this description, please rate your overall impression using a scale of zero to one hundred, where zero means you have a very unfavorable opinion of this and one hundred means you have a very favorable opinion of this and fifty is neutral. </a:t>
            </a:r>
          </a:p>
        </p:txBody>
      </p:sp>
      <p:cxnSp>
        <p:nvCxnSpPr>
          <p:cNvPr id="5" name="Straight Connector 4">
            <a:extLst>
              <a:ext uri="{FF2B5EF4-FFF2-40B4-BE49-F238E27FC236}">
                <a16:creationId xmlns:a16="http://schemas.microsoft.com/office/drawing/2014/main" id="{8B912E93-2287-469F-9D17-E6AEDC86B803}"/>
              </a:ext>
            </a:extLst>
          </p:cNvPr>
          <p:cNvCxnSpPr/>
          <p:nvPr/>
        </p:nvCxnSpPr>
        <p:spPr>
          <a:xfrm>
            <a:off x="172969" y="5839419"/>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38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F3E93-8AC8-49DC-BA61-205293B63884}"/>
              </a:ext>
            </a:extLst>
          </p:cNvPr>
          <p:cNvSpPr txBox="1">
            <a:spLocks/>
          </p:cNvSpPr>
          <p:nvPr/>
        </p:nvSpPr>
        <p:spPr>
          <a:xfrm>
            <a:off x="68580" y="472223"/>
            <a:ext cx="9006840" cy="6096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libri"/>
                <a:ea typeface="+mn-ea"/>
                <a:cs typeface="+mn-cs"/>
              </a:rPr>
              <a:t>More than eight in ten consumers say they would be likely to consider palliative care for themselves or a loved one if they had a serious illness.</a:t>
            </a:r>
          </a:p>
        </p:txBody>
      </p:sp>
      <p:graphicFrame>
        <p:nvGraphicFramePr>
          <p:cNvPr id="39" name="Table 38">
            <a:extLst>
              <a:ext uri="{FF2B5EF4-FFF2-40B4-BE49-F238E27FC236}">
                <a16:creationId xmlns:a16="http://schemas.microsoft.com/office/drawing/2014/main" id="{B8A930AC-8C4B-4FD3-881F-332EE36BF587}"/>
              </a:ext>
            </a:extLst>
          </p:cNvPr>
          <p:cNvGraphicFramePr>
            <a:graphicFrameLocks noGrp="1"/>
          </p:cNvGraphicFramePr>
          <p:nvPr>
            <p:extLst>
              <p:ext uri="{D42A27DB-BD31-4B8C-83A1-F6EECF244321}">
                <p14:modId xmlns:p14="http://schemas.microsoft.com/office/powerpoint/2010/main" val="201920836"/>
              </p:ext>
            </p:extLst>
          </p:nvPr>
        </p:nvGraphicFramePr>
        <p:xfrm>
          <a:off x="269842" y="1415723"/>
          <a:ext cx="8604316" cy="4033188"/>
        </p:xfrm>
        <a:graphic>
          <a:graphicData uri="http://schemas.openxmlformats.org/drawingml/2006/table">
            <a:tbl>
              <a:tblPr firstRow="1" bandRow="1">
                <a:effectLst>
                  <a:outerShdw blurRad="50800" dist="38100" dir="2700000" algn="tl" rotWithShape="0">
                    <a:prstClr val="black">
                      <a:alpha val="40000"/>
                    </a:prstClr>
                  </a:outerShdw>
                </a:effectLst>
              </a:tblPr>
              <a:tblGrid>
                <a:gridCol w="2869284">
                  <a:extLst>
                    <a:ext uri="{9D8B030D-6E8A-4147-A177-3AD203B41FA5}">
                      <a16:colId xmlns:a16="http://schemas.microsoft.com/office/drawing/2014/main" val="20000"/>
                    </a:ext>
                  </a:extLst>
                </a:gridCol>
                <a:gridCol w="1433758">
                  <a:extLst>
                    <a:ext uri="{9D8B030D-6E8A-4147-A177-3AD203B41FA5}">
                      <a16:colId xmlns:a16="http://schemas.microsoft.com/office/drawing/2014/main" val="3789077060"/>
                    </a:ext>
                  </a:extLst>
                </a:gridCol>
                <a:gridCol w="1433758">
                  <a:extLst>
                    <a:ext uri="{9D8B030D-6E8A-4147-A177-3AD203B41FA5}">
                      <a16:colId xmlns:a16="http://schemas.microsoft.com/office/drawing/2014/main" val="3668445822"/>
                    </a:ext>
                  </a:extLst>
                </a:gridCol>
                <a:gridCol w="1433758">
                  <a:extLst>
                    <a:ext uri="{9D8B030D-6E8A-4147-A177-3AD203B41FA5}">
                      <a16:colId xmlns:a16="http://schemas.microsoft.com/office/drawing/2014/main" val="294397447"/>
                    </a:ext>
                  </a:extLst>
                </a:gridCol>
                <a:gridCol w="1433758">
                  <a:extLst>
                    <a:ext uri="{9D8B030D-6E8A-4147-A177-3AD203B41FA5}">
                      <a16:colId xmlns:a16="http://schemas.microsoft.com/office/drawing/2014/main" val="2080592195"/>
                    </a:ext>
                  </a:extLst>
                </a:gridCol>
              </a:tblGrid>
              <a:tr h="1068125">
                <a:tc>
                  <a:txBody>
                    <a:bodyPr/>
                    <a:lstStyle/>
                    <a:p>
                      <a:pPr algn="ctr" fontAlgn="ctr"/>
                      <a:r>
                        <a:rPr lang="en-US" sz="1600" b="1" i="1" u="sng" strike="noStrike" kern="1200" dirty="0">
                          <a:solidFill>
                            <a:schemeClr val="tx1"/>
                          </a:solidFill>
                          <a:effectLst/>
                          <a:latin typeface="+mn-lt"/>
                          <a:ea typeface="+mn-ea"/>
                          <a:cs typeface="+mn-cs"/>
                        </a:rPr>
                        <a:t>Likely to Consider Palliative Care</a:t>
                      </a:r>
                    </a:p>
                  </a:txBody>
                  <a:tcPr marL="9525" marR="9525" marT="9525" marB="0"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400" b="1" kern="1200" dirty="0">
                          <a:solidFill>
                            <a:schemeClr val="bg1"/>
                          </a:solidFill>
                          <a:latin typeface="+mn-lt"/>
                          <a:ea typeface="+mn-ea"/>
                          <a:cs typeface="Arial" panose="020B0604020202020204" pitchFamily="34" charset="0"/>
                        </a:rPr>
                        <a:t>Adults Ages 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Arial" panose="020B0604020202020204" pitchFamily="34" charset="0"/>
                        </a:rPr>
                        <a:t>Adults Ages 65+</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fontAlgn="ctr" latinLnBrk="0" hangingPunct="1"/>
                      <a:r>
                        <a:rPr lang="en-US" sz="2400" b="1" kern="1200" dirty="0">
                          <a:solidFill>
                            <a:schemeClr val="bg1"/>
                          </a:solidFill>
                          <a:latin typeface="+mn-lt"/>
                          <a:ea typeface="+mn-ea"/>
                          <a:cs typeface="Arial" panose="020B0604020202020204" pitchFamily="34" charset="0"/>
                        </a:rPr>
                        <a:t>Patients</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US" sz="2400" b="1" kern="1200" dirty="0">
                          <a:solidFill>
                            <a:schemeClr val="bg1"/>
                          </a:solidFill>
                          <a:latin typeface="+mn-lt"/>
                          <a:ea typeface="+mn-ea"/>
                          <a:cs typeface="Arial" panose="020B0604020202020204" pitchFamily="34" charset="0"/>
                        </a:rPr>
                        <a:t>Caregivers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992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Very Likely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41%</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242587"/>
                  </a:ext>
                </a:extLst>
              </a:tr>
              <a:tr h="986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Total Likely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87%</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86%</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0915007"/>
                  </a:ext>
                </a:extLst>
              </a:tr>
              <a:tr h="986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Total Not Likely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14%</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3600" b="1" kern="1200" dirty="0">
                          <a:solidFill>
                            <a:schemeClr val="tx1"/>
                          </a:solidFill>
                          <a:latin typeface="+mn-lt"/>
                          <a:ea typeface="+mn-ea"/>
                          <a:cs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659220"/>
                  </a:ext>
                </a:extLst>
              </a:tr>
            </a:tbl>
          </a:graphicData>
        </a:graphic>
      </p:graphicFrame>
      <p:sp>
        <p:nvSpPr>
          <p:cNvPr id="3" name="TextBox 2">
            <a:extLst>
              <a:ext uri="{FF2B5EF4-FFF2-40B4-BE49-F238E27FC236}">
                <a16:creationId xmlns:a16="http://schemas.microsoft.com/office/drawing/2014/main" id="{1E8B2DD9-514A-4CCD-A27B-51744BCE725D}"/>
              </a:ext>
            </a:extLst>
          </p:cNvPr>
          <p:cNvSpPr txBox="1"/>
          <p:nvPr/>
        </p:nvSpPr>
        <p:spPr>
          <a:xfrm>
            <a:off x="68580" y="6133476"/>
            <a:ext cx="9006839" cy="276999"/>
          </a:xfrm>
          <a:prstGeom prst="rect">
            <a:avLst/>
          </a:prstGeom>
          <a:noFill/>
        </p:spPr>
        <p:txBody>
          <a:bodyPr wrap="square" rtlCol="0">
            <a:spAutoFit/>
          </a:bodyPr>
          <a:lstStyle>
            <a:defPPr>
              <a:defRPr lang="en-US"/>
            </a:defPPr>
            <a:lvl1pPr algn="ctr">
              <a:defRPr sz="1200" i="1"/>
            </a:lvl1pPr>
          </a:lstStyle>
          <a:p>
            <a:r>
              <a:rPr lang="en-US" dirty="0"/>
              <a:t>And how likely, if at all, would you be to consider palliative care for a loved one if they had a serious illness?</a:t>
            </a:r>
          </a:p>
        </p:txBody>
      </p:sp>
      <p:cxnSp>
        <p:nvCxnSpPr>
          <p:cNvPr id="5" name="Straight Connector 4">
            <a:extLst>
              <a:ext uri="{FF2B5EF4-FFF2-40B4-BE49-F238E27FC236}">
                <a16:creationId xmlns:a16="http://schemas.microsoft.com/office/drawing/2014/main" id="{11D7F808-4FD0-42A2-B2B1-FE86D0D77827}"/>
              </a:ext>
            </a:extLst>
          </p:cNvPr>
          <p:cNvCxnSpPr/>
          <p:nvPr/>
        </p:nvCxnSpPr>
        <p:spPr>
          <a:xfrm>
            <a:off x="172969" y="6131654"/>
            <a:ext cx="87980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181560"/>
      </p:ext>
    </p:extLst>
  </p:cSld>
  <p:clrMapOvr>
    <a:masterClrMapping/>
  </p:clrMapOvr>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3985</Words>
  <Application>Microsoft Office PowerPoint</Application>
  <PresentationFormat>On-screen Show (4:3)</PresentationFormat>
  <Paragraphs>569</Paragraphs>
  <Slides>30</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30</vt:i4>
      </vt:variant>
    </vt:vector>
  </HeadingPairs>
  <TitlesOfParts>
    <vt:vector size="39" baseType="lpstr">
      <vt:lpstr>Calibri</vt:lpstr>
      <vt:lpstr>Times New Roman</vt:lpstr>
      <vt:lpstr>Tahoma</vt:lpstr>
      <vt:lpstr>Arial</vt:lpstr>
      <vt:lpstr>1_Office Theme</vt:lpstr>
      <vt:lpstr>5_Custom Design</vt:lpstr>
      <vt:lpstr>6_Custom Design</vt:lpstr>
      <vt:lpstr>7_Custom Design</vt:lpstr>
      <vt:lpstr>8_Custom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Ebersole</dc:creator>
  <cp:lastModifiedBy>Lisa Morgan</cp:lastModifiedBy>
  <cp:revision>398</cp:revision>
  <cp:lastPrinted>2019-07-16T12:38:06Z</cp:lastPrinted>
  <dcterms:created xsi:type="dcterms:W3CDTF">2019-07-10T14:49:10Z</dcterms:created>
  <dcterms:modified xsi:type="dcterms:W3CDTF">2019-08-07T14:01:02Z</dcterms:modified>
</cp:coreProperties>
</file>