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8" r:id="rId12"/>
    <p:sldId id="270" r:id="rId13"/>
    <p:sldId id="271" r:id="rId14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3C83"/>
    <a:srgbClr val="230000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3"/>
    <p:restoredTop sz="94705"/>
  </p:normalViewPr>
  <p:slideViewPr>
    <p:cSldViewPr>
      <p:cViewPr varScale="1">
        <p:scale>
          <a:sx n="117" d="100"/>
          <a:sy n="117" d="100"/>
        </p:scale>
        <p:origin x="110" y="28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CCC8EB-4EB0-924D-82EF-FA4552E58E5C}" type="datetimeFigureOut">
              <a:rPr lang="en-US" smtClean="0"/>
              <a:t>6/28/2023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6A5A3-8079-924B-8C83-B9C09161C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993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C6A5A3-8079-924B-8C83-B9C09161CE7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030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lnTo>
                  <a:pt x="0" y="0"/>
                </a:lnTo>
                <a:close/>
              </a:path>
            </a:pathLst>
          </a:custGeom>
          <a:solidFill>
            <a:srgbClr val="233C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64538" y="705612"/>
            <a:ext cx="10662922" cy="17602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764538" y="5061204"/>
            <a:ext cx="10662922" cy="11899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rgbClr val="233C8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rgbClr val="233C8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64537" y="2306828"/>
            <a:ext cx="3807460" cy="34639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33C8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lnTo>
                  <a:pt x="0" y="0"/>
                </a:lnTo>
                <a:close/>
              </a:path>
            </a:pathLst>
          </a:custGeom>
          <a:solidFill>
            <a:srgbClr val="233C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00" b="1" i="0">
                <a:solidFill>
                  <a:srgbClr val="233C8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4060190" cy="6858000"/>
          </a:xfrm>
          <a:custGeom>
            <a:avLst/>
            <a:gdLst/>
            <a:ahLst/>
            <a:cxnLst/>
            <a:rect l="l" t="t" r="r" b="b"/>
            <a:pathLst>
              <a:path w="4060190" h="6858000">
                <a:moveTo>
                  <a:pt x="0" y="0"/>
                </a:moveTo>
                <a:lnTo>
                  <a:pt x="4059936" y="0"/>
                </a:lnTo>
                <a:lnTo>
                  <a:pt x="4059936" y="6857999"/>
                </a:lnTo>
                <a:lnTo>
                  <a:pt x="0" y="6857999"/>
                </a:lnTo>
                <a:lnTo>
                  <a:pt x="0" y="0"/>
                </a:lnTo>
                <a:close/>
              </a:path>
            </a:pathLst>
          </a:custGeom>
          <a:solidFill>
            <a:srgbClr val="00A0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64540" y="641603"/>
            <a:ext cx="10662919" cy="6045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00" b="1" i="0">
                <a:solidFill>
                  <a:srgbClr val="233C8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4540" y="1949195"/>
            <a:ext cx="10662919" cy="42652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slow">
    <p:push/>
  </p:transition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640080"/>
            <a:ext cx="8194675" cy="152157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12700" marR="10795">
              <a:spcBef>
                <a:spcPts val="345"/>
              </a:spcBef>
            </a:pPr>
            <a:r>
              <a:rPr sz="4800" spc="-135" dirty="0"/>
              <a:t>Improving </a:t>
            </a:r>
            <a:r>
              <a:rPr sz="4800" spc="-100" dirty="0"/>
              <a:t>the </a:t>
            </a:r>
            <a:r>
              <a:rPr sz="4800" spc="-114" dirty="0"/>
              <a:t>Care </a:t>
            </a:r>
            <a:r>
              <a:rPr sz="4800" spc="-75" dirty="0"/>
              <a:t>of</a:t>
            </a:r>
            <a:r>
              <a:rPr lang="en-US" sz="4800" spc="-894" dirty="0"/>
              <a:t> </a:t>
            </a:r>
            <a:r>
              <a:rPr sz="4800" spc="-155" dirty="0"/>
              <a:t>Serious  </a:t>
            </a:r>
            <a:r>
              <a:rPr sz="4800" spc="-130" dirty="0"/>
              <a:t>Illness </a:t>
            </a:r>
            <a:r>
              <a:rPr sz="4800" spc="-75" dirty="0"/>
              <a:t>at </a:t>
            </a:r>
            <a:r>
              <a:rPr sz="4800" spc="-125" dirty="0">
                <a:solidFill>
                  <a:srgbClr val="FFC000"/>
                </a:solidFill>
              </a:rPr>
              <a:t>[Name </a:t>
            </a:r>
            <a:r>
              <a:rPr sz="4800" spc="-75" dirty="0">
                <a:solidFill>
                  <a:srgbClr val="FFC000"/>
                </a:solidFill>
              </a:rPr>
              <a:t>of</a:t>
            </a:r>
            <a:r>
              <a:rPr sz="4800" spc="-875" dirty="0">
                <a:solidFill>
                  <a:srgbClr val="FFC000"/>
                </a:solidFill>
              </a:rPr>
              <a:t> </a:t>
            </a:r>
            <a:r>
              <a:rPr sz="4800" spc="-150" dirty="0">
                <a:solidFill>
                  <a:srgbClr val="FFC000"/>
                </a:solidFill>
              </a:rPr>
              <a:t>Org]</a:t>
            </a:r>
            <a:endParaRPr sz="4800" dirty="0">
              <a:solidFill>
                <a:srgbClr val="FFC000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4400" y="5236972"/>
            <a:ext cx="3017520" cy="914400"/>
          </a:xfrm>
          <a:prstGeom prst="rect">
            <a:avLst/>
          </a:prstGeom>
          <a:ln w="9525">
            <a:solidFill>
              <a:srgbClr val="7C858C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100" dirty="0">
              <a:latin typeface="Times New Roman"/>
              <a:cs typeface="Times New Roman"/>
            </a:endParaRPr>
          </a:p>
          <a:p>
            <a:pPr marL="200025">
              <a:lnSpc>
                <a:spcPct val="100000"/>
              </a:lnSpc>
              <a:spcBef>
                <a:spcPts val="5"/>
              </a:spcBef>
              <a:tabLst>
                <a:tab pos="1115060" algn="l"/>
                <a:tab pos="2028825" algn="l"/>
              </a:tabLst>
            </a:pPr>
            <a:r>
              <a:rPr sz="1800" spc="195" dirty="0">
                <a:solidFill>
                  <a:srgbClr val="7C858C"/>
                </a:solidFill>
                <a:latin typeface="Arial"/>
                <a:cs typeface="Arial"/>
              </a:rPr>
              <a:t>YOU</a:t>
            </a:r>
            <a:r>
              <a:rPr sz="1800" spc="-200" dirty="0">
                <a:solidFill>
                  <a:srgbClr val="7C858C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7C858C"/>
                </a:solidFill>
                <a:latin typeface="Arial"/>
                <a:cs typeface="Arial"/>
              </a:rPr>
              <a:t>R	</a:t>
            </a:r>
            <a:r>
              <a:rPr sz="1800" spc="220" dirty="0">
                <a:solidFill>
                  <a:srgbClr val="7C858C"/>
                </a:solidFill>
                <a:latin typeface="Arial"/>
                <a:cs typeface="Arial"/>
              </a:rPr>
              <a:t>LOGO	</a:t>
            </a:r>
            <a:r>
              <a:rPr sz="1800" dirty="0">
                <a:solidFill>
                  <a:srgbClr val="7C858C"/>
                </a:solidFill>
                <a:latin typeface="Arial"/>
                <a:cs typeface="Arial"/>
              </a:rPr>
              <a:t>H</a:t>
            </a:r>
            <a:r>
              <a:rPr sz="1800" spc="-215" dirty="0">
                <a:solidFill>
                  <a:srgbClr val="7C858C"/>
                </a:solidFill>
                <a:latin typeface="Arial"/>
                <a:cs typeface="Arial"/>
              </a:rPr>
              <a:t> </a:t>
            </a:r>
            <a:r>
              <a:rPr sz="1800" spc="145" dirty="0">
                <a:solidFill>
                  <a:srgbClr val="7C858C"/>
                </a:solidFill>
                <a:latin typeface="Arial"/>
                <a:cs typeface="Arial"/>
              </a:rPr>
              <a:t>ER</a:t>
            </a:r>
            <a:r>
              <a:rPr sz="1800" spc="-210" dirty="0">
                <a:solidFill>
                  <a:srgbClr val="7C858C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7C858C"/>
                </a:solidFill>
                <a:latin typeface="Arial"/>
                <a:cs typeface="Arial"/>
              </a:rPr>
              <a:t>E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1954B4-A0EA-4E9C-8A03-72D56B692F21}"/>
              </a:ext>
            </a:extLst>
          </p:cNvPr>
          <p:cNvSpPr txBox="1"/>
          <p:nvPr/>
        </p:nvSpPr>
        <p:spPr>
          <a:xfrm>
            <a:off x="714308" y="3105834"/>
            <a:ext cx="64352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spc="-114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Value of CAPC Membership</a:t>
            </a:r>
            <a:endParaRPr lang="en-US" sz="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060190" cy="6858000"/>
          </a:xfrm>
          <a:custGeom>
            <a:avLst/>
            <a:gdLst/>
            <a:ahLst/>
            <a:cxnLst/>
            <a:rect l="l" t="t" r="r" b="b"/>
            <a:pathLst>
              <a:path w="4060190" h="6858000">
                <a:moveTo>
                  <a:pt x="0" y="0"/>
                </a:moveTo>
                <a:lnTo>
                  <a:pt x="4059936" y="0"/>
                </a:lnTo>
                <a:lnTo>
                  <a:pt x="4059936" y="6857999"/>
                </a:lnTo>
                <a:lnTo>
                  <a:pt x="0" y="6857999"/>
                </a:lnTo>
                <a:lnTo>
                  <a:pt x="0" y="0"/>
                </a:lnTo>
                <a:close/>
              </a:path>
            </a:pathLst>
          </a:custGeom>
          <a:solidFill>
            <a:srgbClr val="00A0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129014" y="0"/>
            <a:ext cx="4060190" cy="6858000"/>
          </a:xfrm>
          <a:custGeom>
            <a:avLst/>
            <a:gdLst/>
            <a:ahLst/>
            <a:cxnLst/>
            <a:rect l="l" t="t" r="r" b="b"/>
            <a:pathLst>
              <a:path w="4060190" h="6858000">
                <a:moveTo>
                  <a:pt x="0" y="0"/>
                </a:moveTo>
                <a:lnTo>
                  <a:pt x="4059936" y="0"/>
                </a:lnTo>
                <a:lnTo>
                  <a:pt x="4059936" y="6857999"/>
                </a:lnTo>
                <a:lnTo>
                  <a:pt x="0" y="6857999"/>
                </a:lnTo>
                <a:lnTo>
                  <a:pt x="0" y="0"/>
                </a:lnTo>
                <a:close/>
              </a:path>
            </a:pathLst>
          </a:custGeom>
          <a:solidFill>
            <a:srgbClr val="78BE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059934" y="0"/>
            <a:ext cx="4069079" cy="6858000"/>
          </a:xfrm>
          <a:custGeom>
            <a:avLst/>
            <a:gdLst/>
            <a:ahLst/>
            <a:cxnLst/>
            <a:rect l="l" t="t" r="r" b="b"/>
            <a:pathLst>
              <a:path w="4069079" h="6858000">
                <a:moveTo>
                  <a:pt x="0" y="0"/>
                </a:moveTo>
                <a:lnTo>
                  <a:pt x="4069079" y="0"/>
                </a:lnTo>
                <a:lnTo>
                  <a:pt x="4069079" y="6857999"/>
                </a:lnTo>
                <a:lnTo>
                  <a:pt x="0" y="6857999"/>
                </a:lnTo>
                <a:lnTo>
                  <a:pt x="0" y="0"/>
                </a:lnTo>
                <a:close/>
              </a:path>
            </a:pathLst>
          </a:custGeom>
          <a:solidFill>
            <a:srgbClr val="FDAF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5C4615B-87F9-2247-AEA6-FCB15C42AB79}"/>
              </a:ext>
            </a:extLst>
          </p:cNvPr>
          <p:cNvSpPr txBox="1"/>
          <p:nvPr/>
        </p:nvSpPr>
        <p:spPr>
          <a:xfrm>
            <a:off x="457200" y="704088"/>
            <a:ext cx="3276600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</a:pPr>
            <a:r>
              <a:rPr lang="en-US" sz="3800" b="1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lang="en-US" sz="3800" dirty="0">
              <a:latin typeface="Arial"/>
              <a:cs typeface="Arial"/>
            </a:endParaRPr>
          </a:p>
          <a:p>
            <a:pPr>
              <a:spcAft>
                <a:spcPts val="1000"/>
              </a:spcAft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Normally, the average </a:t>
            </a:r>
            <a:b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 of 1 CME credit for  physicians = $75–$150.</a:t>
            </a:r>
          </a:p>
          <a:p>
            <a:pPr>
              <a:spcAft>
                <a:spcPts val="1000"/>
              </a:spcAft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average cost of </a:t>
            </a:r>
            <a:b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CNE credit for nurses</a:t>
            </a:r>
            <a:b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$50–$100.</a:t>
            </a:r>
          </a:p>
          <a:p>
            <a:pPr>
              <a:spcAft>
                <a:spcPts val="1000"/>
              </a:spcAft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Since CAPC membership is at a flat fee of [insert your fee] for 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UNLIMITED ACCESS 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courses by all staff, the cost per credit is substantially lower.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EB37615-5777-E146-BED2-21EB40DCC8B6}"/>
              </a:ext>
            </a:extLst>
          </p:cNvPr>
          <p:cNvSpPr txBox="1"/>
          <p:nvPr/>
        </p:nvSpPr>
        <p:spPr>
          <a:xfrm>
            <a:off x="4517134" y="704088"/>
            <a:ext cx="3276600" cy="3088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</a:pPr>
            <a:r>
              <a:rPr lang="en-US" sz="3800" b="1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lang="en-US" sz="3800" dirty="0">
              <a:latin typeface="Arial"/>
              <a:cs typeface="Arial"/>
            </a:endParaRPr>
          </a:p>
          <a:p>
            <a:pPr>
              <a:spcAft>
                <a:spcPts val="1000"/>
              </a:spcAft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CAPC also offers 25  webinars and briefings each year, 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all members.</a:t>
            </a:r>
          </a:p>
          <a:p>
            <a:pPr>
              <a:spcAft>
                <a:spcPts val="1000"/>
              </a:spcAft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usual cost for webinars is $50–$75 </a:t>
            </a:r>
            <a:b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person.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C3186D1-6E98-9249-BFB0-D5108AABE531}"/>
              </a:ext>
            </a:extLst>
          </p:cNvPr>
          <p:cNvSpPr txBox="1"/>
          <p:nvPr/>
        </p:nvSpPr>
        <p:spPr>
          <a:xfrm>
            <a:off x="8585957" y="704088"/>
            <a:ext cx="3276600" cy="352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0"/>
              </a:spcAft>
            </a:pPr>
            <a:r>
              <a:rPr lang="en-US" sz="3800" b="1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lang="en-US" sz="3800" dirty="0">
              <a:latin typeface="Arial"/>
              <a:cs typeface="Arial"/>
            </a:endParaRPr>
          </a:p>
          <a:p>
            <a:pPr>
              <a:spcAft>
                <a:spcPts val="1000"/>
              </a:spcAft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CAPC members have access to Virtual Office Hours almost every day </a:t>
            </a:r>
            <a:b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week.</a:t>
            </a:r>
          </a:p>
          <a:p>
            <a:pPr>
              <a:spcAft>
                <a:spcPts val="1000"/>
              </a:spcAft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Virtual Office Hours are  small-group consulting  calls with national experts.</a:t>
            </a:r>
          </a:p>
          <a:p>
            <a:pPr>
              <a:spcAft>
                <a:spcPts val="1000"/>
              </a:spcAft>
            </a:pP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Value: Priceless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641603"/>
            <a:ext cx="7077709" cy="1249060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R="5080" algn="l"/>
            <a:r>
              <a:rPr spc="-130" dirty="0"/>
              <a:t>Again,</a:t>
            </a:r>
            <a:r>
              <a:rPr spc="-325" dirty="0"/>
              <a:t> </a:t>
            </a:r>
            <a:r>
              <a:rPr spc="-105" dirty="0"/>
              <a:t>why</a:t>
            </a:r>
            <a:r>
              <a:rPr spc="-325" dirty="0"/>
              <a:t> </a:t>
            </a:r>
            <a:r>
              <a:rPr spc="-80" dirty="0"/>
              <a:t>is</a:t>
            </a:r>
            <a:r>
              <a:rPr spc="-325" dirty="0"/>
              <a:t> </a:t>
            </a:r>
            <a:r>
              <a:rPr spc="-110" dirty="0"/>
              <a:t>CAPC</a:t>
            </a:r>
            <a:r>
              <a:rPr spc="-315" dirty="0"/>
              <a:t> </a:t>
            </a:r>
            <a:r>
              <a:rPr spc="-140" dirty="0"/>
              <a:t>membership  important?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1949195"/>
            <a:ext cx="8851265" cy="4591642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347663" indent="-334963">
              <a:lnSpc>
                <a:spcPct val="100000"/>
              </a:lnSpc>
              <a:spcBef>
                <a:spcPts val="1105"/>
              </a:spcBef>
            </a:pPr>
            <a:r>
              <a:rPr sz="2000" dirty="0">
                <a:solidFill>
                  <a:srgbClr val="7C858C"/>
                </a:solidFill>
                <a:latin typeface="Calibri"/>
                <a:cs typeface="Calibri"/>
              </a:rPr>
              <a:t>→</a:t>
            </a:r>
            <a:r>
              <a:rPr lang="en-US" sz="2000" dirty="0">
                <a:solidFill>
                  <a:srgbClr val="7C858C"/>
                </a:solidFill>
                <a:latin typeface="Calibri"/>
                <a:cs typeface="Calibri"/>
              </a:rPr>
              <a:t>	</a:t>
            </a:r>
            <a:r>
              <a:rPr sz="2000" dirty="0">
                <a:solidFill>
                  <a:srgbClr val="7C858C"/>
                </a:solidFill>
                <a:latin typeface="Arial"/>
                <a:cs typeface="Arial"/>
              </a:rPr>
              <a:t>It </a:t>
            </a:r>
            <a:r>
              <a:rPr sz="2000" spc="-5" dirty="0">
                <a:solidFill>
                  <a:srgbClr val="7C858C"/>
                </a:solidFill>
                <a:latin typeface="Arial"/>
                <a:cs typeface="Arial"/>
              </a:rPr>
              <a:t>will help us provide </a:t>
            </a:r>
            <a:r>
              <a:rPr sz="2000" dirty="0">
                <a:solidFill>
                  <a:srgbClr val="7C858C"/>
                </a:solidFill>
                <a:latin typeface="Arial"/>
                <a:cs typeface="Arial"/>
              </a:rPr>
              <a:t>the </a:t>
            </a:r>
            <a:r>
              <a:rPr sz="2000" spc="-5" dirty="0">
                <a:solidFill>
                  <a:srgbClr val="7C858C"/>
                </a:solidFill>
                <a:latin typeface="Arial"/>
                <a:cs typeface="Arial"/>
              </a:rPr>
              <a:t>best </a:t>
            </a:r>
            <a:r>
              <a:rPr sz="2000" dirty="0">
                <a:solidFill>
                  <a:srgbClr val="7C858C"/>
                </a:solidFill>
                <a:latin typeface="Arial"/>
                <a:cs typeface="Arial"/>
              </a:rPr>
              <a:t>care to </a:t>
            </a:r>
            <a:r>
              <a:rPr sz="2000" spc="-5" dirty="0">
                <a:solidFill>
                  <a:srgbClr val="7C858C"/>
                </a:solidFill>
                <a:latin typeface="Arial"/>
                <a:cs typeface="Arial"/>
              </a:rPr>
              <a:t>our patients living with </a:t>
            </a:r>
            <a:r>
              <a:rPr sz="2000" dirty="0">
                <a:solidFill>
                  <a:srgbClr val="7C858C"/>
                </a:solidFill>
                <a:latin typeface="Arial"/>
                <a:cs typeface="Arial"/>
              </a:rPr>
              <a:t>serious</a:t>
            </a:r>
            <a:r>
              <a:rPr sz="2000" spc="-70" dirty="0">
                <a:solidFill>
                  <a:srgbClr val="7C858C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7C858C"/>
                </a:solidFill>
                <a:latin typeface="Arial"/>
                <a:cs typeface="Arial"/>
              </a:rPr>
              <a:t>illness.</a:t>
            </a:r>
            <a:endParaRPr lang="en-US" sz="2000" spc="-5" dirty="0">
              <a:solidFill>
                <a:srgbClr val="7C858C"/>
              </a:solidFill>
              <a:latin typeface="Arial"/>
              <a:cs typeface="Arial"/>
            </a:endParaRPr>
          </a:p>
          <a:p>
            <a:pPr marL="347663" indent="-334963">
              <a:spcBef>
                <a:spcPts val="1105"/>
              </a:spcBef>
            </a:pPr>
            <a:r>
              <a:rPr lang="en-US" sz="2000" dirty="0">
                <a:solidFill>
                  <a:srgbClr val="7C858C"/>
                </a:solidFill>
                <a:cs typeface="Calibri"/>
              </a:rPr>
              <a:t>→	</a:t>
            </a:r>
            <a:r>
              <a:rPr lang="en-US" sz="2000" dirty="0">
                <a:solidFill>
                  <a:srgbClr val="7C858C"/>
                </a:solidFill>
                <a:latin typeface="Arial"/>
                <a:cs typeface="Arial"/>
              </a:rPr>
              <a:t>Our entire organization </a:t>
            </a:r>
            <a:r>
              <a:rPr lang="en-US" sz="2000" spc="-5" dirty="0">
                <a:solidFill>
                  <a:srgbClr val="7C858C"/>
                </a:solidFill>
                <a:latin typeface="Arial"/>
                <a:cs typeface="Arial"/>
              </a:rPr>
              <a:t>will have access </a:t>
            </a:r>
            <a:r>
              <a:rPr lang="en-US" sz="2000" dirty="0">
                <a:solidFill>
                  <a:srgbClr val="7C858C"/>
                </a:solidFill>
                <a:latin typeface="Arial"/>
                <a:cs typeface="Arial"/>
              </a:rPr>
              <a:t>to clinical</a:t>
            </a:r>
            <a:r>
              <a:rPr lang="en-US" sz="2000" spc="-35" dirty="0">
                <a:solidFill>
                  <a:srgbClr val="7C858C"/>
                </a:solidFill>
                <a:latin typeface="Arial"/>
                <a:cs typeface="Arial"/>
              </a:rPr>
              <a:t> </a:t>
            </a:r>
            <a:r>
              <a:rPr lang="en-US" sz="2000" dirty="0">
                <a:solidFill>
                  <a:srgbClr val="7C858C"/>
                </a:solidFill>
                <a:latin typeface="Arial"/>
                <a:cs typeface="Arial"/>
              </a:rPr>
              <a:t>training and CE credits.</a:t>
            </a:r>
            <a:endParaRPr sz="2000" dirty="0">
              <a:latin typeface="Arial"/>
              <a:cs typeface="Arial"/>
            </a:endParaRPr>
          </a:p>
          <a:p>
            <a:pPr marL="347663" marR="523875" indent="-334963">
              <a:lnSpc>
                <a:spcPct val="100000"/>
              </a:lnSpc>
              <a:spcBef>
                <a:spcPts val="1010"/>
              </a:spcBef>
            </a:pPr>
            <a:r>
              <a:rPr sz="2000" dirty="0">
                <a:solidFill>
                  <a:srgbClr val="7C858C"/>
                </a:solidFill>
                <a:latin typeface="Calibri"/>
                <a:cs typeface="Calibri"/>
              </a:rPr>
              <a:t>→</a:t>
            </a:r>
            <a:r>
              <a:rPr lang="en-US" sz="2000" dirty="0">
                <a:solidFill>
                  <a:srgbClr val="7C858C"/>
                </a:solidFill>
                <a:latin typeface="Calibri"/>
                <a:cs typeface="Calibri"/>
              </a:rPr>
              <a:t>	</a:t>
            </a:r>
            <a:r>
              <a:rPr sz="2000" spc="-5" dirty="0">
                <a:solidFill>
                  <a:srgbClr val="7C858C"/>
                </a:solidFill>
                <a:latin typeface="Arial"/>
                <a:cs typeface="Arial"/>
              </a:rPr>
              <a:t>CAPC is </a:t>
            </a:r>
            <a:r>
              <a:rPr sz="2000" dirty="0">
                <a:solidFill>
                  <a:srgbClr val="7C858C"/>
                </a:solidFill>
                <a:latin typeface="Arial"/>
                <a:cs typeface="Arial"/>
              </a:rPr>
              <a:t>the trusted </a:t>
            </a:r>
            <a:r>
              <a:rPr sz="2000" spc="-5" dirty="0">
                <a:solidFill>
                  <a:srgbClr val="7C858C"/>
                </a:solidFill>
                <a:latin typeface="Arial"/>
                <a:cs typeface="Arial"/>
              </a:rPr>
              <a:t>engine </a:t>
            </a:r>
            <a:r>
              <a:rPr sz="2000" dirty="0">
                <a:solidFill>
                  <a:srgbClr val="7C858C"/>
                </a:solidFill>
                <a:latin typeface="Arial"/>
                <a:cs typeface="Arial"/>
              </a:rPr>
              <a:t>fueling the success </a:t>
            </a:r>
            <a:r>
              <a:rPr sz="2000" spc="-5" dirty="0">
                <a:solidFill>
                  <a:srgbClr val="7C858C"/>
                </a:solidFill>
                <a:latin typeface="Arial"/>
                <a:cs typeface="Arial"/>
              </a:rPr>
              <a:t>of palliative </a:t>
            </a:r>
            <a:r>
              <a:rPr sz="2000" dirty="0">
                <a:solidFill>
                  <a:srgbClr val="7C858C"/>
                </a:solidFill>
                <a:latin typeface="Arial"/>
                <a:cs typeface="Arial"/>
              </a:rPr>
              <a:t>care teams</a:t>
            </a:r>
            <a:r>
              <a:rPr lang="en-US" sz="2000" dirty="0">
                <a:solidFill>
                  <a:srgbClr val="7C858C"/>
                </a:solidFill>
                <a:latin typeface="Arial"/>
                <a:cs typeface="Arial"/>
              </a:rPr>
              <a:t>, and the care of serious illness, </a:t>
            </a:r>
            <a:r>
              <a:rPr sz="2000" dirty="0">
                <a:solidFill>
                  <a:srgbClr val="7C858C"/>
                </a:solidFill>
                <a:latin typeface="Arial"/>
                <a:cs typeface="Arial"/>
              </a:rPr>
              <a:t>throughout the</a:t>
            </a:r>
            <a:r>
              <a:rPr sz="2000" spc="-5" dirty="0">
                <a:solidFill>
                  <a:srgbClr val="7C858C"/>
                </a:solidFill>
                <a:latin typeface="Arial"/>
                <a:cs typeface="Arial"/>
              </a:rPr>
              <a:t> </a:t>
            </a:r>
            <a:r>
              <a:rPr sz="2000" spc="-20" dirty="0">
                <a:solidFill>
                  <a:srgbClr val="7C858C"/>
                </a:solidFill>
                <a:latin typeface="Arial"/>
                <a:cs typeface="Arial"/>
              </a:rPr>
              <a:t>country.</a:t>
            </a:r>
            <a:endParaRPr sz="2000" dirty="0">
              <a:latin typeface="Arial"/>
              <a:cs typeface="Arial"/>
            </a:endParaRPr>
          </a:p>
          <a:p>
            <a:pPr marL="347663" marR="682625" indent="-334963">
              <a:lnSpc>
                <a:spcPct val="100000"/>
              </a:lnSpc>
              <a:spcBef>
                <a:spcPts val="985"/>
              </a:spcBef>
            </a:pPr>
            <a:r>
              <a:rPr sz="2000" dirty="0">
                <a:solidFill>
                  <a:srgbClr val="7C858C"/>
                </a:solidFill>
                <a:latin typeface="Calibri"/>
                <a:cs typeface="Calibri"/>
              </a:rPr>
              <a:t>→</a:t>
            </a:r>
            <a:r>
              <a:rPr lang="en-US" sz="2000" dirty="0">
                <a:solidFill>
                  <a:srgbClr val="7C858C"/>
                </a:solidFill>
                <a:latin typeface="Calibri"/>
                <a:cs typeface="Calibri"/>
              </a:rPr>
              <a:t>	</a:t>
            </a:r>
            <a:r>
              <a:rPr sz="2000" dirty="0">
                <a:solidFill>
                  <a:srgbClr val="7C858C"/>
                </a:solidFill>
                <a:latin typeface="Arial"/>
                <a:cs typeface="Arial"/>
              </a:rPr>
              <a:t>Our team </a:t>
            </a:r>
            <a:r>
              <a:rPr sz="2000" spc="-5" dirty="0">
                <a:solidFill>
                  <a:srgbClr val="7C858C"/>
                </a:solidFill>
                <a:latin typeface="Arial"/>
                <a:cs typeface="Arial"/>
              </a:rPr>
              <a:t>and organization-wide </a:t>
            </a:r>
            <a:r>
              <a:rPr sz="2000" dirty="0">
                <a:solidFill>
                  <a:srgbClr val="7C858C"/>
                </a:solidFill>
                <a:latin typeface="Arial"/>
                <a:cs typeface="Arial"/>
              </a:rPr>
              <a:t>staff </a:t>
            </a:r>
            <a:r>
              <a:rPr sz="2000" spc="-5" dirty="0">
                <a:solidFill>
                  <a:srgbClr val="7C858C"/>
                </a:solidFill>
                <a:latin typeface="Arial"/>
                <a:cs typeface="Arial"/>
              </a:rPr>
              <a:t>will become part of </a:t>
            </a:r>
            <a:r>
              <a:rPr sz="2000" dirty="0">
                <a:solidFill>
                  <a:srgbClr val="7C858C"/>
                </a:solidFill>
                <a:latin typeface="Arial"/>
                <a:cs typeface="Arial"/>
              </a:rPr>
              <a:t>a </a:t>
            </a:r>
            <a:r>
              <a:rPr sz="2000" spc="-5" dirty="0">
                <a:solidFill>
                  <a:srgbClr val="7C858C"/>
                </a:solidFill>
                <a:latin typeface="Arial"/>
                <a:cs typeface="Arial"/>
              </a:rPr>
              <a:t>network of  outstanding</a:t>
            </a:r>
            <a:r>
              <a:rPr sz="2000" spc="-10" dirty="0">
                <a:solidFill>
                  <a:srgbClr val="7C858C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7C858C"/>
                </a:solidFill>
                <a:latin typeface="Arial"/>
                <a:cs typeface="Arial"/>
              </a:rPr>
              <a:t>organizations</a:t>
            </a:r>
            <a:r>
              <a:rPr lang="en-US" sz="2000" spc="-5" dirty="0">
                <a:solidFill>
                  <a:srgbClr val="7C858C"/>
                </a:solidFill>
                <a:latin typeface="Arial"/>
                <a:cs typeface="Arial"/>
              </a:rPr>
              <a:t> dedicated to improving the care of serious illness</a:t>
            </a:r>
            <a:r>
              <a:rPr sz="2000" spc="-5" dirty="0">
                <a:solidFill>
                  <a:srgbClr val="7C858C"/>
                </a:solidFill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347663" marR="852169" indent="-334963">
              <a:lnSpc>
                <a:spcPct val="100000"/>
              </a:lnSpc>
              <a:spcBef>
                <a:spcPts val="1005"/>
              </a:spcBef>
            </a:pPr>
            <a:r>
              <a:rPr sz="2000" dirty="0">
                <a:solidFill>
                  <a:srgbClr val="7C858C"/>
                </a:solidFill>
                <a:latin typeface="Calibri"/>
                <a:cs typeface="Calibri"/>
              </a:rPr>
              <a:t>→</a:t>
            </a:r>
            <a:r>
              <a:rPr lang="en-US" sz="2000" dirty="0">
                <a:solidFill>
                  <a:srgbClr val="7C858C"/>
                </a:solidFill>
                <a:latin typeface="Calibri"/>
                <a:cs typeface="Calibri"/>
              </a:rPr>
              <a:t>	</a:t>
            </a:r>
            <a:r>
              <a:rPr sz="2000" dirty="0">
                <a:solidFill>
                  <a:srgbClr val="7C858C"/>
                </a:solidFill>
                <a:latin typeface="Arial"/>
                <a:cs typeface="Arial"/>
              </a:rPr>
              <a:t>We </a:t>
            </a:r>
            <a:r>
              <a:rPr sz="2000" spc="-5" dirty="0">
                <a:solidFill>
                  <a:srgbClr val="7C858C"/>
                </a:solidFill>
                <a:latin typeface="Arial"/>
                <a:cs typeface="Arial"/>
              </a:rPr>
              <a:t>will have direct access </a:t>
            </a:r>
            <a:r>
              <a:rPr sz="2000" dirty="0">
                <a:solidFill>
                  <a:srgbClr val="7C858C"/>
                </a:solidFill>
                <a:latin typeface="Arial"/>
                <a:cs typeface="Arial"/>
              </a:rPr>
              <a:t>to </a:t>
            </a:r>
            <a:r>
              <a:rPr sz="2000" spc="-5" dirty="0">
                <a:solidFill>
                  <a:srgbClr val="7C858C"/>
                </a:solidFill>
                <a:latin typeface="Arial"/>
                <a:cs typeface="Arial"/>
              </a:rPr>
              <a:t>leaders, innovators, </a:t>
            </a:r>
            <a:r>
              <a:rPr sz="2000" dirty="0">
                <a:solidFill>
                  <a:srgbClr val="7C858C"/>
                </a:solidFill>
                <a:latin typeface="Arial"/>
                <a:cs typeface="Arial"/>
              </a:rPr>
              <a:t>collaborators, </a:t>
            </a:r>
            <a:r>
              <a:rPr sz="2000" spc="-5" dirty="0">
                <a:solidFill>
                  <a:srgbClr val="7C858C"/>
                </a:solidFill>
                <a:latin typeface="Arial"/>
                <a:cs typeface="Arial"/>
              </a:rPr>
              <a:t>and  partners across </a:t>
            </a:r>
            <a:r>
              <a:rPr sz="2000" dirty="0">
                <a:solidFill>
                  <a:srgbClr val="7C858C"/>
                </a:solidFill>
                <a:latin typeface="Arial"/>
                <a:cs typeface="Arial"/>
              </a:rPr>
              <a:t>the continuum </a:t>
            </a:r>
            <a:r>
              <a:rPr sz="2000" spc="-5" dirty="0">
                <a:solidFill>
                  <a:srgbClr val="7C858C"/>
                </a:solidFill>
                <a:latin typeface="Arial"/>
                <a:cs typeface="Arial"/>
              </a:rPr>
              <a:t>of</a:t>
            </a:r>
            <a:r>
              <a:rPr sz="2000" spc="-15" dirty="0">
                <a:solidFill>
                  <a:srgbClr val="7C858C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7C858C"/>
                </a:solidFill>
                <a:latin typeface="Arial"/>
                <a:cs typeface="Arial"/>
              </a:rPr>
              <a:t>care.</a:t>
            </a:r>
            <a:endParaRPr sz="2000" dirty="0">
              <a:latin typeface="Arial"/>
              <a:cs typeface="Arial"/>
            </a:endParaRPr>
          </a:p>
          <a:p>
            <a:pPr marL="347663" marR="173990" indent="-334963">
              <a:lnSpc>
                <a:spcPct val="100000"/>
              </a:lnSpc>
              <a:spcBef>
                <a:spcPts val="1010"/>
              </a:spcBef>
            </a:pPr>
            <a:r>
              <a:rPr sz="2000" dirty="0">
                <a:solidFill>
                  <a:srgbClr val="7C858C"/>
                </a:solidFill>
                <a:latin typeface="Calibri"/>
                <a:cs typeface="Calibri"/>
              </a:rPr>
              <a:t>→</a:t>
            </a:r>
            <a:r>
              <a:rPr lang="en-US" sz="2000" dirty="0">
                <a:solidFill>
                  <a:srgbClr val="7C858C"/>
                </a:solidFill>
                <a:latin typeface="Calibri"/>
                <a:cs typeface="Calibri"/>
              </a:rPr>
              <a:t>	</a:t>
            </a:r>
            <a:r>
              <a:rPr sz="2000" dirty="0">
                <a:solidFill>
                  <a:srgbClr val="7C858C"/>
                </a:solidFill>
                <a:latin typeface="Arial"/>
                <a:cs typeface="Arial"/>
              </a:rPr>
              <a:t>We </a:t>
            </a:r>
            <a:r>
              <a:rPr sz="2000" spc="-5" dirty="0">
                <a:solidFill>
                  <a:srgbClr val="7C858C"/>
                </a:solidFill>
                <a:latin typeface="Arial"/>
                <a:cs typeface="Arial"/>
              </a:rPr>
              <a:t>will </a:t>
            </a:r>
            <a:r>
              <a:rPr sz="2000" dirty="0">
                <a:solidFill>
                  <a:srgbClr val="7C858C"/>
                </a:solidFill>
                <a:latin typeface="Arial"/>
                <a:cs typeface="Arial"/>
              </a:rPr>
              <a:t>foster more meaningful </a:t>
            </a:r>
            <a:r>
              <a:rPr sz="2000" spc="-5" dirty="0">
                <a:solidFill>
                  <a:srgbClr val="7C858C"/>
                </a:solidFill>
                <a:latin typeface="Arial"/>
                <a:cs typeface="Arial"/>
              </a:rPr>
              <a:t>professional and patient </a:t>
            </a:r>
            <a:r>
              <a:rPr sz="2000" dirty="0">
                <a:solidFill>
                  <a:srgbClr val="7C858C"/>
                </a:solidFill>
                <a:latin typeface="Arial"/>
                <a:cs typeface="Arial"/>
              </a:rPr>
              <a:t>connections,  cross-fertilize </a:t>
            </a:r>
            <a:r>
              <a:rPr sz="2000" spc="-5" dirty="0">
                <a:solidFill>
                  <a:srgbClr val="7C858C"/>
                </a:solidFill>
                <a:latin typeface="Arial"/>
                <a:cs typeface="Arial"/>
              </a:rPr>
              <a:t>new ideas, and ensure </a:t>
            </a:r>
            <a:r>
              <a:rPr sz="2000" dirty="0">
                <a:solidFill>
                  <a:srgbClr val="7C858C"/>
                </a:solidFill>
                <a:latin typeface="Arial"/>
                <a:cs typeface="Arial"/>
              </a:rPr>
              <a:t>system-wide consistency </a:t>
            </a:r>
            <a:r>
              <a:rPr sz="2000" spc="-5" dirty="0">
                <a:solidFill>
                  <a:srgbClr val="7C858C"/>
                </a:solidFill>
                <a:latin typeface="Arial"/>
                <a:cs typeface="Arial"/>
              </a:rPr>
              <a:t>of</a:t>
            </a:r>
            <a:r>
              <a:rPr sz="2000" spc="-80" dirty="0">
                <a:solidFill>
                  <a:srgbClr val="7C858C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7C858C"/>
                </a:solidFill>
                <a:latin typeface="Arial"/>
                <a:cs typeface="Arial"/>
              </a:rPr>
              <a:t>practice.</a:t>
            </a:r>
            <a:endParaRPr sz="2000" dirty="0">
              <a:latin typeface="Arial"/>
              <a:cs typeface="Arial"/>
            </a:endParaRPr>
          </a:p>
          <a:p>
            <a:pPr marL="347663" indent="-334963">
              <a:lnSpc>
                <a:spcPct val="100000"/>
              </a:lnSpc>
              <a:spcBef>
                <a:spcPts val="750"/>
              </a:spcBef>
            </a:pPr>
            <a:r>
              <a:rPr sz="2000" dirty="0">
                <a:solidFill>
                  <a:srgbClr val="7C858C"/>
                </a:solidFill>
                <a:latin typeface="Calibri"/>
                <a:cs typeface="Calibri"/>
              </a:rPr>
              <a:t>→</a:t>
            </a:r>
            <a:r>
              <a:rPr lang="en-US" sz="2000" dirty="0">
                <a:solidFill>
                  <a:srgbClr val="7C858C"/>
                </a:solidFill>
                <a:latin typeface="Calibri"/>
                <a:cs typeface="Calibri"/>
              </a:rPr>
              <a:t>	</a:t>
            </a:r>
            <a:r>
              <a:rPr sz="2000" dirty="0">
                <a:solidFill>
                  <a:srgbClr val="7C858C"/>
                </a:solidFill>
                <a:latin typeface="Arial"/>
                <a:cs typeface="Arial"/>
              </a:rPr>
              <a:t>We </a:t>
            </a:r>
            <a:r>
              <a:rPr sz="2000" spc="-5" dirty="0">
                <a:solidFill>
                  <a:srgbClr val="7C858C"/>
                </a:solidFill>
                <a:latin typeface="Arial"/>
                <a:cs typeface="Arial"/>
              </a:rPr>
              <a:t>will be better positioned </a:t>
            </a:r>
            <a:r>
              <a:rPr sz="2000" dirty="0">
                <a:solidFill>
                  <a:srgbClr val="7C858C"/>
                </a:solidFill>
                <a:latin typeface="Arial"/>
                <a:cs typeface="Arial"/>
              </a:rPr>
              <a:t>to </a:t>
            </a:r>
            <a:r>
              <a:rPr sz="2000" spc="-5" dirty="0">
                <a:solidFill>
                  <a:srgbClr val="7C858C"/>
                </a:solidFill>
                <a:latin typeface="Arial"/>
                <a:cs typeface="Arial"/>
              </a:rPr>
              <a:t>improve our </a:t>
            </a:r>
            <a:r>
              <a:rPr sz="2000" u="sng" spc="-5" dirty="0">
                <a:solidFill>
                  <a:srgbClr val="7C858C"/>
                </a:solidFill>
                <a:latin typeface="Arial"/>
                <a:cs typeface="Arial"/>
              </a:rPr>
              <a:t>bottom</a:t>
            </a:r>
            <a:r>
              <a:rPr sz="2000" u="sng" spc="-40" dirty="0">
                <a:solidFill>
                  <a:srgbClr val="7C858C"/>
                </a:solidFill>
                <a:latin typeface="Arial"/>
                <a:cs typeface="Arial"/>
              </a:rPr>
              <a:t> </a:t>
            </a:r>
            <a:r>
              <a:rPr sz="2000" u="sng" spc="-5" dirty="0">
                <a:solidFill>
                  <a:srgbClr val="7C858C"/>
                </a:solidFill>
                <a:latin typeface="Arial"/>
                <a:cs typeface="Arial"/>
              </a:rPr>
              <a:t>line</a:t>
            </a:r>
            <a:r>
              <a:rPr sz="2000" spc="-5" dirty="0">
                <a:solidFill>
                  <a:srgbClr val="7C858C"/>
                </a:solidFill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38" y="705612"/>
            <a:ext cx="8418195" cy="17602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R="5080"/>
            <a:r>
              <a:rPr sz="3800" b="1" spc="-170" dirty="0">
                <a:solidFill>
                  <a:srgbClr val="FFFFFF"/>
                </a:solidFill>
                <a:latin typeface="Arial"/>
                <a:cs typeface="Arial"/>
              </a:rPr>
              <a:t>Together</a:t>
            </a:r>
            <a:r>
              <a:rPr sz="3800" b="1" spc="-3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b="1" spc="-120" dirty="0">
                <a:solidFill>
                  <a:srgbClr val="FFFFFF"/>
                </a:solidFill>
                <a:latin typeface="Arial"/>
                <a:cs typeface="Arial"/>
              </a:rPr>
              <a:t>with</a:t>
            </a:r>
            <a:r>
              <a:rPr sz="3800" b="1" spc="-3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b="1" spc="-120" dirty="0">
                <a:solidFill>
                  <a:srgbClr val="FFFFFF"/>
                </a:solidFill>
                <a:latin typeface="Arial"/>
                <a:cs typeface="Arial"/>
              </a:rPr>
              <a:t>CAPC,</a:t>
            </a:r>
            <a:r>
              <a:rPr sz="3800" b="1" spc="-3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3800" b="1" spc="-315" dirty="0">
                <a:solidFill>
                  <a:srgbClr val="FFFFFF"/>
                </a:solidFill>
                <a:latin typeface="Arial"/>
                <a:cs typeface="Arial"/>
              </a:rPr>
              <a:t>we</a:t>
            </a:r>
            <a:r>
              <a:rPr sz="3800" b="1" spc="-3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b="1" spc="-105" dirty="0">
                <a:solidFill>
                  <a:srgbClr val="FFFFFF"/>
                </a:solidFill>
                <a:latin typeface="Arial"/>
                <a:cs typeface="Arial"/>
              </a:rPr>
              <a:t>can </a:t>
            </a:r>
            <a:r>
              <a:rPr sz="3800" b="1" spc="-130" dirty="0">
                <a:solidFill>
                  <a:srgbClr val="FFFFFF"/>
                </a:solidFill>
                <a:latin typeface="Arial"/>
                <a:cs typeface="Arial"/>
              </a:rPr>
              <a:t>change</a:t>
            </a:r>
            <a:r>
              <a:rPr sz="3800" b="1" spc="-3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b="1" spc="-10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3800" b="1" spc="-3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b="1" spc="-135" dirty="0">
                <a:solidFill>
                  <a:srgbClr val="FFFFFF"/>
                </a:solidFill>
                <a:latin typeface="Arial"/>
                <a:cs typeface="Arial"/>
              </a:rPr>
              <a:t>quality</a:t>
            </a:r>
            <a:r>
              <a:rPr sz="3800" b="1" spc="-3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b="1" spc="-75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3800" b="1" spc="-3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b="1" spc="-120" dirty="0">
                <a:solidFill>
                  <a:srgbClr val="FFFFFF"/>
                </a:solidFill>
                <a:latin typeface="Arial"/>
                <a:cs typeface="Arial"/>
              </a:rPr>
              <a:t>care</a:t>
            </a:r>
            <a:r>
              <a:rPr sz="3800" b="1" spc="-3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b="1" spc="-80" dirty="0">
                <a:solidFill>
                  <a:srgbClr val="FFFFFF"/>
                </a:solidFill>
                <a:latin typeface="Arial"/>
                <a:cs typeface="Arial"/>
              </a:rPr>
              <a:t>we</a:t>
            </a:r>
            <a:r>
              <a:rPr sz="3800" b="1" spc="-3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b="1" spc="-135" dirty="0">
                <a:solidFill>
                  <a:srgbClr val="FFFFFF"/>
                </a:solidFill>
                <a:latin typeface="Arial"/>
                <a:cs typeface="Arial"/>
              </a:rPr>
              <a:t>deliver</a:t>
            </a:r>
            <a:r>
              <a:rPr sz="3800" b="1" spc="-3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b="1" spc="-80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3800" b="1" spc="-140" dirty="0">
                <a:solidFill>
                  <a:srgbClr val="FFFFFF"/>
                </a:solidFill>
                <a:latin typeface="Arial"/>
                <a:cs typeface="Arial"/>
              </a:rPr>
              <a:t>seriously</a:t>
            </a:r>
            <a:r>
              <a:rPr sz="3800" b="1" spc="-3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b="1" spc="-110" dirty="0">
                <a:solidFill>
                  <a:srgbClr val="FFFFFF"/>
                </a:solidFill>
                <a:latin typeface="Arial"/>
                <a:cs typeface="Arial"/>
              </a:rPr>
              <a:t>ill</a:t>
            </a:r>
            <a:r>
              <a:rPr sz="3800" b="1" spc="-3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b="1" spc="-135" dirty="0">
                <a:solidFill>
                  <a:srgbClr val="FFFFFF"/>
                </a:solidFill>
                <a:latin typeface="Arial"/>
                <a:cs typeface="Arial"/>
              </a:rPr>
              <a:t>patients</a:t>
            </a:r>
            <a:r>
              <a:rPr sz="3800" b="1" spc="-3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b="1" spc="-10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3800" b="1" spc="-3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b="1" spc="-125" dirty="0">
                <a:solidFill>
                  <a:srgbClr val="FFFFFF"/>
                </a:solidFill>
                <a:latin typeface="Arial"/>
                <a:cs typeface="Arial"/>
              </a:rPr>
              <a:t>their</a:t>
            </a:r>
            <a:r>
              <a:rPr sz="3800" b="1" spc="-3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800" b="1" spc="-160" dirty="0">
                <a:solidFill>
                  <a:srgbClr val="FFFFFF"/>
                </a:solidFill>
                <a:latin typeface="Arial"/>
                <a:cs typeface="Arial"/>
              </a:rPr>
              <a:t>families.</a:t>
            </a:r>
            <a:endParaRPr sz="38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4538" y="5061204"/>
            <a:ext cx="7894955" cy="118999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R="5080"/>
            <a:r>
              <a:rPr sz="3800" spc="-25" dirty="0">
                <a:solidFill>
                  <a:srgbClr val="FFFFFF"/>
                </a:solidFill>
                <a:latin typeface="Arial"/>
                <a:cs typeface="Arial"/>
              </a:rPr>
              <a:t>It’s </a:t>
            </a:r>
            <a:r>
              <a:rPr sz="3800" spc="-5" dirty="0">
                <a:solidFill>
                  <a:srgbClr val="FFFFFF"/>
                </a:solidFill>
                <a:latin typeface="Arial"/>
                <a:cs typeface="Arial"/>
              </a:rPr>
              <a:t>right for our patients and families.  </a:t>
            </a:r>
            <a:r>
              <a:rPr sz="3800" spc="-25" dirty="0">
                <a:solidFill>
                  <a:srgbClr val="FFFFFF"/>
                </a:solidFill>
                <a:latin typeface="Arial"/>
                <a:cs typeface="Arial"/>
              </a:rPr>
              <a:t>It’s </a:t>
            </a:r>
            <a:r>
              <a:rPr sz="3800" dirty="0">
                <a:solidFill>
                  <a:srgbClr val="FFFFFF"/>
                </a:solidFill>
                <a:latin typeface="Arial"/>
                <a:cs typeface="Arial"/>
              </a:rPr>
              <a:t>right </a:t>
            </a:r>
            <a:r>
              <a:rPr sz="3800" spc="-5" dirty="0">
                <a:solidFill>
                  <a:srgbClr val="FFFFFF"/>
                </a:solidFill>
                <a:latin typeface="Arial"/>
                <a:cs typeface="Arial"/>
              </a:rPr>
              <a:t>for </a:t>
            </a:r>
            <a:r>
              <a:rPr sz="3800" spc="-5" dirty="0">
                <a:solidFill>
                  <a:srgbClr val="FFC000"/>
                </a:solidFill>
                <a:latin typeface="Arial"/>
                <a:cs typeface="Arial"/>
              </a:rPr>
              <a:t>[Name </a:t>
            </a:r>
            <a:r>
              <a:rPr sz="3800" dirty="0">
                <a:solidFill>
                  <a:srgbClr val="FFC000"/>
                </a:solidFill>
                <a:latin typeface="Arial"/>
                <a:cs typeface="Arial"/>
              </a:rPr>
              <a:t>of</a:t>
            </a:r>
            <a:r>
              <a:rPr sz="3800" spc="-45" dirty="0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sz="3800" spc="-10" dirty="0">
                <a:solidFill>
                  <a:srgbClr val="FFC000"/>
                </a:solidFill>
                <a:latin typeface="Arial"/>
                <a:cs typeface="Arial"/>
              </a:rPr>
              <a:t>Org]</a:t>
            </a:r>
            <a:r>
              <a:rPr sz="3800" spc="-1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38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641603"/>
            <a:ext cx="2390140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20" dirty="0"/>
              <a:t>Thank</a:t>
            </a:r>
            <a:r>
              <a:rPr spc="-380" dirty="0"/>
              <a:t> </a:t>
            </a:r>
            <a:r>
              <a:rPr spc="-155" dirty="0"/>
              <a:t>you.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37" y="1849628"/>
            <a:ext cx="874394" cy="149479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spcBef>
                <a:spcPts val="80"/>
              </a:spcBef>
            </a:pPr>
            <a:r>
              <a:rPr sz="2400" b="1" dirty="0">
                <a:solidFill>
                  <a:srgbClr val="233C83"/>
                </a:solidFill>
                <a:latin typeface="Arial"/>
                <a:cs typeface="Arial"/>
              </a:rPr>
              <a:t>Name  </a:t>
            </a:r>
            <a:r>
              <a:rPr sz="2400" b="1" spc="-15" dirty="0">
                <a:solidFill>
                  <a:srgbClr val="233C83"/>
                </a:solidFill>
                <a:latin typeface="Arial"/>
                <a:cs typeface="Arial"/>
              </a:rPr>
              <a:t>Title  </a:t>
            </a:r>
            <a:r>
              <a:rPr sz="2400" dirty="0">
                <a:solidFill>
                  <a:srgbClr val="233C83"/>
                </a:solidFill>
                <a:latin typeface="Arial"/>
                <a:cs typeface="Arial"/>
              </a:rPr>
              <a:t>email  phone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4536" y="5123179"/>
            <a:ext cx="5496560" cy="112585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400"/>
              </a:lnSpc>
              <a:spcBef>
                <a:spcPts val="85"/>
              </a:spcBef>
            </a:pPr>
            <a:r>
              <a:rPr sz="2400" spc="-5" dirty="0">
                <a:solidFill>
                  <a:srgbClr val="233C83"/>
                </a:solidFill>
                <a:latin typeface="Arial"/>
                <a:cs typeface="Arial"/>
              </a:rPr>
              <a:t>Please </a:t>
            </a:r>
            <a:r>
              <a:rPr sz="2400" dirty="0">
                <a:solidFill>
                  <a:srgbClr val="233C83"/>
                </a:solidFill>
                <a:latin typeface="Arial"/>
                <a:cs typeface="Arial"/>
              </a:rPr>
              <a:t>go </a:t>
            </a:r>
            <a:r>
              <a:rPr sz="2400" spc="-5" dirty="0">
                <a:solidFill>
                  <a:srgbClr val="233C83"/>
                </a:solidFill>
                <a:latin typeface="Arial"/>
                <a:cs typeface="Arial"/>
              </a:rPr>
              <a:t>to </a:t>
            </a:r>
            <a:r>
              <a:rPr sz="2400" b="1" spc="-5" dirty="0" err="1">
                <a:solidFill>
                  <a:srgbClr val="00A0DF"/>
                </a:solidFill>
                <a:uFill>
                  <a:solidFill>
                    <a:srgbClr val="00A0DF"/>
                  </a:solidFill>
                </a:uFill>
                <a:latin typeface="Arial"/>
                <a:cs typeface="Arial"/>
              </a:rPr>
              <a:t>capc.org</a:t>
            </a:r>
            <a:r>
              <a:rPr sz="2400" b="1" spc="-5" dirty="0">
                <a:solidFill>
                  <a:srgbClr val="00A0D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33C83"/>
                </a:solidFill>
                <a:latin typeface="Arial"/>
                <a:cs typeface="Arial"/>
              </a:rPr>
              <a:t>to </a:t>
            </a:r>
            <a:r>
              <a:rPr sz="2400" dirty="0">
                <a:solidFill>
                  <a:srgbClr val="233C83"/>
                </a:solidFill>
                <a:latin typeface="Arial"/>
                <a:cs typeface="Arial"/>
              </a:rPr>
              <a:t>learn more  about </a:t>
            </a:r>
            <a:r>
              <a:rPr sz="2400" spc="-5" dirty="0">
                <a:solidFill>
                  <a:srgbClr val="233C83"/>
                </a:solidFill>
                <a:latin typeface="Arial"/>
                <a:cs typeface="Arial"/>
              </a:rPr>
              <a:t>CAPC, </a:t>
            </a:r>
            <a:r>
              <a:rPr sz="2400" dirty="0">
                <a:solidFill>
                  <a:srgbClr val="233C83"/>
                </a:solidFill>
                <a:latin typeface="Arial"/>
                <a:cs typeface="Arial"/>
              </a:rPr>
              <a:t>or </a:t>
            </a:r>
            <a:r>
              <a:rPr sz="2400" spc="-5" dirty="0">
                <a:solidFill>
                  <a:srgbClr val="233C83"/>
                </a:solidFill>
                <a:latin typeface="Arial"/>
                <a:cs typeface="Arial"/>
              </a:rPr>
              <a:t>feel free to contact </a:t>
            </a:r>
            <a:r>
              <a:rPr sz="2400" dirty="0">
                <a:solidFill>
                  <a:srgbClr val="233C83"/>
                </a:solidFill>
                <a:latin typeface="Arial"/>
                <a:cs typeface="Arial"/>
              </a:rPr>
              <a:t>us at  </a:t>
            </a:r>
            <a:r>
              <a:rPr sz="2400" spc="-5" dirty="0">
                <a:solidFill>
                  <a:srgbClr val="FFC000"/>
                </a:solidFill>
                <a:latin typeface="Arial"/>
                <a:cs typeface="Arial"/>
              </a:rPr>
              <a:t>[insert </a:t>
            </a:r>
            <a:r>
              <a:rPr sz="2400" dirty="0">
                <a:solidFill>
                  <a:srgbClr val="FFC000"/>
                </a:solidFill>
                <a:latin typeface="Arial"/>
                <a:cs typeface="Arial"/>
              </a:rPr>
              <a:t>your</a:t>
            </a:r>
            <a:r>
              <a:rPr sz="2400" spc="-15" dirty="0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C000"/>
                </a:solidFill>
                <a:latin typeface="Arial"/>
                <a:cs typeface="Arial"/>
              </a:rPr>
              <a:t>info]</a:t>
            </a:r>
            <a:r>
              <a:rPr sz="2400" spc="-5" dirty="0">
                <a:solidFill>
                  <a:srgbClr val="233C83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753601" y="5642416"/>
            <a:ext cx="1920202" cy="606618"/>
          </a:xfrm>
          <a:prstGeom prst="rect">
            <a:avLst/>
          </a:prstGeom>
          <a:ln w="9525">
            <a:solidFill>
              <a:srgbClr val="7C858C"/>
            </a:solidFill>
          </a:ln>
        </p:spPr>
        <p:txBody>
          <a:bodyPr vert="horz" wrap="square" lIns="0" tIns="4445" rIns="0" bIns="0" rtlCol="0" anchor="ctr" anchorCtr="0">
            <a:noAutofit/>
          </a:bodyPr>
          <a:lstStyle/>
          <a:p>
            <a:pPr marL="71755" algn="ctr">
              <a:lnSpc>
                <a:spcPct val="100000"/>
              </a:lnSpc>
            </a:pPr>
            <a:r>
              <a:rPr sz="1000" spc="15" dirty="0">
                <a:solidFill>
                  <a:srgbClr val="7C858C"/>
                </a:solidFill>
                <a:latin typeface="Arial"/>
                <a:cs typeface="Arial"/>
              </a:rPr>
              <a:t>Y </a:t>
            </a:r>
            <a:r>
              <a:rPr sz="1000" dirty="0">
                <a:solidFill>
                  <a:srgbClr val="7C858C"/>
                </a:solidFill>
                <a:latin typeface="Arial"/>
                <a:cs typeface="Arial"/>
              </a:rPr>
              <a:t>O U R </a:t>
            </a:r>
            <a:r>
              <a:rPr lang="en-US" sz="1000" dirty="0">
                <a:solidFill>
                  <a:srgbClr val="7C858C"/>
                </a:solidFill>
                <a:latin typeface="Arial"/>
                <a:cs typeface="Arial"/>
              </a:rPr>
              <a:t>  </a:t>
            </a:r>
            <a:r>
              <a:rPr sz="1000" dirty="0">
                <a:solidFill>
                  <a:srgbClr val="7C858C"/>
                </a:solidFill>
                <a:latin typeface="Arial"/>
                <a:cs typeface="Arial"/>
              </a:rPr>
              <a:t>L O G O</a:t>
            </a:r>
            <a:r>
              <a:rPr lang="en-US" sz="1000" dirty="0">
                <a:solidFill>
                  <a:srgbClr val="7C858C"/>
                </a:solidFill>
                <a:latin typeface="Arial"/>
                <a:cs typeface="Arial"/>
              </a:rPr>
              <a:t>  </a:t>
            </a:r>
            <a:r>
              <a:rPr sz="1000" dirty="0">
                <a:solidFill>
                  <a:srgbClr val="7C858C"/>
                </a:solidFill>
                <a:latin typeface="Arial"/>
                <a:cs typeface="Arial"/>
              </a:rPr>
              <a:t> H </a:t>
            </a:r>
            <a:r>
              <a:rPr sz="1000" spc="15" dirty="0">
                <a:solidFill>
                  <a:srgbClr val="7C858C"/>
                </a:solidFill>
                <a:latin typeface="Arial"/>
                <a:cs typeface="Arial"/>
              </a:rPr>
              <a:t>E </a:t>
            </a:r>
            <a:r>
              <a:rPr sz="1000" dirty="0">
                <a:solidFill>
                  <a:srgbClr val="7C858C"/>
                </a:solidFill>
                <a:latin typeface="Arial"/>
                <a:cs typeface="Arial"/>
              </a:rPr>
              <a:t>R</a:t>
            </a:r>
            <a:r>
              <a:rPr sz="1000" spc="100" dirty="0">
                <a:solidFill>
                  <a:srgbClr val="7C858C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7C858C"/>
                </a:solidFill>
                <a:latin typeface="Arial"/>
                <a:cs typeface="Arial"/>
              </a:rPr>
              <a:t>E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64537" y="2078228"/>
            <a:ext cx="8858250" cy="3118803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R="177165">
              <a:spcAft>
                <a:spcPts val="1200"/>
              </a:spcAft>
            </a:pPr>
            <a:r>
              <a:rPr sz="2400" spc="-5" dirty="0">
                <a:solidFill>
                  <a:srgbClr val="233C83"/>
                </a:solidFill>
                <a:latin typeface="Arial"/>
                <a:cs typeface="Arial"/>
              </a:rPr>
              <a:t>For </a:t>
            </a:r>
            <a:r>
              <a:rPr lang="en-US" sz="2400" spc="-5" dirty="0">
                <a:solidFill>
                  <a:srgbClr val="233C83"/>
                </a:solidFill>
                <a:latin typeface="Arial"/>
                <a:cs typeface="Arial"/>
              </a:rPr>
              <a:t>over </a:t>
            </a:r>
            <a:r>
              <a:rPr sz="2400" spc="-5" dirty="0">
                <a:solidFill>
                  <a:srgbClr val="233C83"/>
                </a:solidFill>
                <a:latin typeface="Arial"/>
                <a:cs typeface="Arial"/>
              </a:rPr>
              <a:t>two </a:t>
            </a:r>
            <a:r>
              <a:rPr sz="2400" dirty="0">
                <a:solidFill>
                  <a:srgbClr val="233C83"/>
                </a:solidFill>
                <a:latin typeface="Arial"/>
                <a:cs typeface="Arial"/>
              </a:rPr>
              <a:t>decades, </a:t>
            </a:r>
            <a:r>
              <a:rPr sz="2400" spc="-5" dirty="0">
                <a:solidFill>
                  <a:srgbClr val="233C83"/>
                </a:solidFill>
                <a:latin typeface="Arial"/>
                <a:cs typeface="Arial"/>
              </a:rPr>
              <a:t>the Center to Advance Palliative </a:t>
            </a:r>
            <a:r>
              <a:rPr sz="2400" dirty="0">
                <a:solidFill>
                  <a:srgbClr val="233C83"/>
                </a:solidFill>
                <a:latin typeface="Arial"/>
                <a:cs typeface="Arial"/>
              </a:rPr>
              <a:t>Care  </a:t>
            </a:r>
            <a:r>
              <a:rPr sz="2400" spc="-5" dirty="0">
                <a:solidFill>
                  <a:srgbClr val="233C83"/>
                </a:solidFill>
                <a:latin typeface="Arial"/>
                <a:cs typeface="Arial"/>
              </a:rPr>
              <a:t>(CAPC) </a:t>
            </a:r>
            <a:r>
              <a:rPr sz="2400" dirty="0">
                <a:solidFill>
                  <a:srgbClr val="233C83"/>
                </a:solidFill>
                <a:latin typeface="Arial"/>
                <a:cs typeface="Arial"/>
              </a:rPr>
              <a:t>has been helping </a:t>
            </a:r>
            <a:r>
              <a:rPr sz="2400" spc="-5" dirty="0">
                <a:solidFill>
                  <a:srgbClr val="233C83"/>
                </a:solidFill>
                <a:latin typeface="Arial"/>
                <a:cs typeface="Arial"/>
              </a:rPr>
              <a:t>health </a:t>
            </a:r>
            <a:r>
              <a:rPr sz="2400" dirty="0">
                <a:solidFill>
                  <a:srgbClr val="233C83"/>
                </a:solidFill>
                <a:latin typeface="Arial"/>
                <a:cs typeface="Arial"/>
              </a:rPr>
              <a:t>care </a:t>
            </a:r>
            <a:r>
              <a:rPr sz="2400" spc="-5" dirty="0">
                <a:solidFill>
                  <a:srgbClr val="233C83"/>
                </a:solidFill>
                <a:latin typeface="Arial"/>
                <a:cs typeface="Arial"/>
              </a:rPr>
              <a:t>professionals </a:t>
            </a:r>
            <a:r>
              <a:rPr sz="2400" dirty="0">
                <a:solidFill>
                  <a:srgbClr val="233C83"/>
                </a:solidFill>
                <a:latin typeface="Arial"/>
                <a:cs typeface="Arial"/>
              </a:rPr>
              <a:t>and  </a:t>
            </a:r>
            <a:r>
              <a:rPr sz="2400" spc="-5" dirty="0">
                <a:solidFill>
                  <a:srgbClr val="233C83"/>
                </a:solidFill>
                <a:latin typeface="Arial"/>
                <a:cs typeface="Arial"/>
              </a:rPr>
              <a:t>organizations better </a:t>
            </a:r>
            <a:r>
              <a:rPr sz="2400" dirty="0">
                <a:solidFill>
                  <a:srgbClr val="233C83"/>
                </a:solidFill>
                <a:latin typeface="Arial"/>
                <a:cs typeface="Arial"/>
              </a:rPr>
              <a:t>meet </a:t>
            </a:r>
            <a:r>
              <a:rPr sz="2400" spc="-5" dirty="0">
                <a:solidFill>
                  <a:srgbClr val="233C83"/>
                </a:solidFill>
                <a:latin typeface="Arial"/>
                <a:cs typeface="Arial"/>
              </a:rPr>
              <a:t>the </a:t>
            </a:r>
            <a:r>
              <a:rPr sz="2400" dirty="0">
                <a:solidFill>
                  <a:srgbClr val="233C83"/>
                </a:solidFill>
                <a:latin typeface="Arial"/>
                <a:cs typeface="Arial"/>
              </a:rPr>
              <a:t>needs of seriously ill </a:t>
            </a:r>
            <a:r>
              <a:rPr sz="2400" spc="-5" dirty="0">
                <a:solidFill>
                  <a:srgbClr val="233C83"/>
                </a:solidFill>
                <a:latin typeface="Arial"/>
                <a:cs typeface="Arial"/>
              </a:rPr>
              <a:t>patients </a:t>
            </a:r>
            <a:r>
              <a:rPr sz="2400" dirty="0">
                <a:solidFill>
                  <a:srgbClr val="233C83"/>
                </a:solidFill>
                <a:latin typeface="Arial"/>
                <a:cs typeface="Arial"/>
              </a:rPr>
              <a:t>and  </a:t>
            </a:r>
            <a:r>
              <a:rPr sz="2400" spc="-5" dirty="0">
                <a:solidFill>
                  <a:srgbClr val="233C83"/>
                </a:solidFill>
                <a:latin typeface="Arial"/>
                <a:cs typeface="Arial"/>
              </a:rPr>
              <a:t>their</a:t>
            </a:r>
            <a:r>
              <a:rPr sz="2400" spc="-10" dirty="0">
                <a:solidFill>
                  <a:srgbClr val="233C83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33C83"/>
                </a:solidFill>
                <a:latin typeface="Arial"/>
                <a:cs typeface="Arial"/>
              </a:rPr>
              <a:t>families.</a:t>
            </a:r>
            <a:endParaRPr lang="en-US" sz="2400" spc="-5" dirty="0">
              <a:solidFill>
                <a:srgbClr val="233C83"/>
              </a:solidFill>
              <a:latin typeface="Arial"/>
              <a:cs typeface="Arial"/>
            </a:endParaRPr>
          </a:p>
          <a:p>
            <a:pPr marR="177165">
              <a:spcAft>
                <a:spcPts val="1200"/>
              </a:spcAft>
            </a:pPr>
            <a:r>
              <a:rPr lang="en-US" sz="2400" dirty="0">
                <a:solidFill>
                  <a:srgbClr val="233C83"/>
                </a:solidFill>
                <a:latin typeface="Arial"/>
                <a:cs typeface="Arial"/>
              </a:rPr>
              <a:t>Clinical, </a:t>
            </a:r>
            <a:r>
              <a:rPr lang="en-US" sz="2400" spc="-5" dirty="0">
                <a:solidFill>
                  <a:srgbClr val="233C83"/>
                </a:solidFill>
                <a:latin typeface="Arial"/>
                <a:cs typeface="Arial"/>
              </a:rPr>
              <a:t>administrative, </a:t>
            </a:r>
            <a:r>
              <a:rPr lang="en-US" sz="2400" dirty="0">
                <a:solidFill>
                  <a:srgbClr val="233C83"/>
                </a:solidFill>
                <a:latin typeface="Arial"/>
                <a:cs typeface="Arial"/>
              </a:rPr>
              <a:t>and </a:t>
            </a:r>
            <a:r>
              <a:rPr lang="en-US" sz="2400" spc="-5" dirty="0">
                <a:solidFill>
                  <a:srgbClr val="233C83"/>
                </a:solidFill>
                <a:latin typeface="Arial"/>
                <a:cs typeface="Arial"/>
              </a:rPr>
              <a:t>system </a:t>
            </a:r>
            <a:r>
              <a:rPr lang="en-US" sz="2400" dirty="0">
                <a:solidFill>
                  <a:srgbClr val="233C83"/>
                </a:solidFill>
                <a:latin typeface="Arial"/>
                <a:cs typeface="Arial"/>
              </a:rPr>
              <a:t>leaders </a:t>
            </a:r>
            <a:r>
              <a:rPr lang="en-US" sz="2400" spc="-5" dirty="0">
                <a:solidFill>
                  <a:srgbClr val="233C83"/>
                </a:solidFill>
                <a:latin typeface="Arial"/>
                <a:cs typeface="Arial"/>
              </a:rPr>
              <a:t>turn to </a:t>
            </a:r>
            <a:r>
              <a:rPr lang="en-US" sz="2400" dirty="0">
                <a:solidFill>
                  <a:srgbClr val="233C83"/>
                </a:solidFill>
                <a:latin typeface="Arial"/>
                <a:cs typeface="Arial"/>
              </a:rPr>
              <a:t>CAPC </a:t>
            </a:r>
            <a:r>
              <a:rPr lang="en-US" sz="2400" spc="-5" dirty="0">
                <a:solidFill>
                  <a:srgbClr val="233C83"/>
                </a:solidFill>
                <a:latin typeface="Arial"/>
                <a:cs typeface="Arial"/>
              </a:rPr>
              <a:t>to </a:t>
            </a:r>
            <a:r>
              <a:rPr lang="en-US" sz="2400" dirty="0">
                <a:solidFill>
                  <a:srgbClr val="233C83"/>
                </a:solidFill>
                <a:latin typeface="Arial"/>
                <a:cs typeface="Arial"/>
              </a:rPr>
              <a:t>learn game-changing </a:t>
            </a:r>
            <a:r>
              <a:rPr lang="en-US" sz="2400" spc="-5" dirty="0">
                <a:solidFill>
                  <a:srgbClr val="233C83"/>
                </a:solidFill>
                <a:latin typeface="Arial"/>
                <a:cs typeface="Arial"/>
              </a:rPr>
              <a:t>innovations, master </a:t>
            </a:r>
            <a:r>
              <a:rPr lang="en-US" sz="2400" dirty="0">
                <a:solidFill>
                  <a:srgbClr val="233C83"/>
                </a:solidFill>
                <a:latin typeface="Arial"/>
                <a:cs typeface="Arial"/>
              </a:rPr>
              <a:t>proven best </a:t>
            </a:r>
            <a:r>
              <a:rPr lang="en-US" sz="2400" spc="-5" dirty="0">
                <a:solidFill>
                  <a:srgbClr val="233C83"/>
                </a:solidFill>
                <a:latin typeface="Arial"/>
                <a:cs typeface="Arial"/>
              </a:rPr>
              <a:t>practices, </a:t>
            </a:r>
            <a:r>
              <a:rPr lang="en-US" sz="2400" dirty="0">
                <a:solidFill>
                  <a:srgbClr val="233C83"/>
                </a:solidFill>
                <a:latin typeface="Arial"/>
                <a:cs typeface="Arial"/>
              </a:rPr>
              <a:t>hone clinical and </a:t>
            </a:r>
            <a:r>
              <a:rPr lang="en-US" sz="2400" spc="-5" dirty="0">
                <a:solidFill>
                  <a:srgbClr val="233C83"/>
                </a:solidFill>
                <a:latin typeface="Arial"/>
                <a:cs typeface="Arial"/>
              </a:rPr>
              <a:t>organizational </a:t>
            </a:r>
            <a:r>
              <a:rPr lang="en-US" sz="2400" dirty="0">
                <a:solidFill>
                  <a:srgbClr val="233C83"/>
                </a:solidFill>
                <a:latin typeface="Arial"/>
                <a:cs typeface="Arial"/>
              </a:rPr>
              <a:t>skills, and </a:t>
            </a:r>
            <a:r>
              <a:rPr lang="en-US" sz="2400" spc="-5" dirty="0">
                <a:solidFill>
                  <a:srgbClr val="233C83"/>
                </a:solidFill>
                <a:latin typeface="Arial"/>
                <a:cs typeface="Arial"/>
              </a:rPr>
              <a:t>elevate the </a:t>
            </a:r>
            <a:r>
              <a:rPr lang="en-US" sz="2400" dirty="0">
                <a:solidFill>
                  <a:srgbClr val="233C83"/>
                </a:solidFill>
                <a:latin typeface="Arial"/>
                <a:cs typeface="Arial"/>
              </a:rPr>
              <a:t>care and </a:t>
            </a:r>
            <a:r>
              <a:rPr lang="en-US" sz="2400" spc="-5" dirty="0">
                <a:solidFill>
                  <a:srgbClr val="233C83"/>
                </a:solidFill>
                <a:latin typeface="Arial"/>
                <a:cs typeface="Arial"/>
              </a:rPr>
              <a:t>treatment </a:t>
            </a:r>
            <a:r>
              <a:rPr lang="en-US" sz="2400" dirty="0">
                <a:solidFill>
                  <a:srgbClr val="233C83"/>
                </a:solidFill>
                <a:latin typeface="Arial"/>
                <a:cs typeface="Arial"/>
              </a:rPr>
              <a:t>of seriously ill</a:t>
            </a:r>
            <a:r>
              <a:rPr lang="en-US" sz="2400" spc="-35" dirty="0">
                <a:solidFill>
                  <a:srgbClr val="233C83"/>
                </a:solidFill>
                <a:latin typeface="Arial"/>
                <a:cs typeface="Arial"/>
              </a:rPr>
              <a:t> </a:t>
            </a:r>
            <a:r>
              <a:rPr lang="en-US" sz="2400" spc="-5" dirty="0">
                <a:solidFill>
                  <a:srgbClr val="233C83"/>
                </a:solidFill>
                <a:latin typeface="Arial"/>
                <a:cs typeface="Arial"/>
              </a:rPr>
              <a:t>patients.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7C423639-EC60-9041-BA79-15F164FB748B}"/>
              </a:ext>
            </a:extLst>
          </p:cNvPr>
          <p:cNvSpPr txBox="1">
            <a:spLocks/>
          </p:cNvSpPr>
          <p:nvPr/>
        </p:nvSpPr>
        <p:spPr>
          <a:xfrm>
            <a:off x="764540" y="640080"/>
            <a:ext cx="8194675" cy="782907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>
            <a:lvl1pPr>
              <a:defRPr sz="3800" b="1" i="0">
                <a:solidFill>
                  <a:srgbClr val="233C83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10795">
              <a:spcBef>
                <a:spcPts val="345"/>
              </a:spcBef>
            </a:pPr>
            <a:r>
              <a:rPr lang="en-US" sz="4800" kern="0" spc="-135" dirty="0"/>
              <a:t>What is CAPC?</a:t>
            </a:r>
            <a:endParaRPr lang="en-US" sz="4800" kern="0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38" y="641603"/>
            <a:ext cx="2806065" cy="1249060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12700" marR="5080">
              <a:spcBef>
                <a:spcPts val="620"/>
              </a:spcBef>
            </a:pPr>
            <a:r>
              <a:rPr spc="-110" dirty="0"/>
              <a:t>CAPC</a:t>
            </a:r>
            <a:r>
              <a:rPr spc="-385" dirty="0"/>
              <a:t> </a:t>
            </a:r>
            <a:r>
              <a:rPr spc="-125" dirty="0"/>
              <a:t>Reach  </a:t>
            </a:r>
            <a:r>
              <a:rPr spc="-105" dirty="0"/>
              <a:t>and</a:t>
            </a:r>
            <a:r>
              <a:rPr spc="-325" dirty="0"/>
              <a:t> </a:t>
            </a:r>
            <a:r>
              <a:rPr spc="-155" dirty="0"/>
              <a:t>Impact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34000" y="813308"/>
            <a:ext cx="5859780" cy="3733714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1546860">
              <a:spcBef>
                <a:spcPts val="75"/>
              </a:spcBef>
            </a:pPr>
            <a:r>
              <a:rPr lang="en-US" sz="2400" b="1" spc="-20" dirty="0">
                <a:solidFill>
                  <a:srgbClr val="233C83"/>
                </a:solidFill>
                <a:latin typeface="Arial"/>
                <a:cs typeface="Arial"/>
              </a:rPr>
              <a:t>CAPC’s </a:t>
            </a:r>
            <a:r>
              <a:rPr lang="en-US" sz="2400" b="1" dirty="0">
                <a:solidFill>
                  <a:srgbClr val="233C83"/>
                </a:solidFill>
                <a:latin typeface="Arial"/>
                <a:cs typeface="Arial"/>
              </a:rPr>
              <a:t>long track record </a:t>
            </a:r>
            <a:r>
              <a:rPr lang="en-US" sz="2400" b="1" spc="5" dirty="0">
                <a:solidFill>
                  <a:srgbClr val="233C83"/>
                </a:solidFill>
                <a:latin typeface="Arial"/>
                <a:cs typeface="Arial"/>
              </a:rPr>
              <a:t>of  </a:t>
            </a:r>
            <a:r>
              <a:rPr lang="en-US" sz="2400" b="1" dirty="0">
                <a:solidFill>
                  <a:srgbClr val="233C83"/>
                </a:solidFill>
                <a:latin typeface="Arial"/>
                <a:cs typeface="Arial"/>
              </a:rPr>
              <a:t>success </a:t>
            </a:r>
            <a:r>
              <a:rPr lang="en-US" sz="2400" b="1" spc="-10" dirty="0">
                <a:solidFill>
                  <a:srgbClr val="233C83"/>
                </a:solidFill>
                <a:latin typeface="Arial"/>
                <a:cs typeface="Arial"/>
              </a:rPr>
              <a:t>includes:</a:t>
            </a:r>
            <a:endParaRPr lang="en-US" sz="24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1025"/>
              </a:spcBef>
            </a:pPr>
            <a:r>
              <a:rPr lang="en-US" sz="240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sz="2000" dirty="0" smtClean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1,7</a:t>
            </a:r>
            <a:r>
              <a:rPr lang="en-US" sz="2000" spc="-5" dirty="0" smtClean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 </a:t>
            </a:r>
            <a:r>
              <a:rPr lang="en-US" sz="200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 </a:t>
            </a:r>
            <a:r>
              <a:rPr lang="en-US" sz="2000" spc="-5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organizations  </a:t>
            </a:r>
          </a:p>
          <a:p>
            <a:pPr marL="355600" marR="5080" indent="-342900">
              <a:lnSpc>
                <a:spcPct val="100000"/>
              </a:lnSpc>
              <a:spcBef>
                <a:spcPts val="1025"/>
              </a:spcBef>
            </a:pPr>
            <a:r>
              <a:rPr lang="en-US" sz="200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Serving </a:t>
            </a:r>
            <a:r>
              <a:rPr lang="en-US" sz="2000" dirty="0" smtClean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120</a:t>
            </a:r>
            <a:r>
              <a:rPr lang="en-US" sz="2000" spc="-5" dirty="0" smtClean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,000</a:t>
            </a:r>
            <a:r>
              <a:rPr lang="en-US" sz="2000" spc="-5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2000" spc="-35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-5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professionals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5600" marR="127635" indent="-342900">
              <a:lnSpc>
                <a:spcPct val="100000"/>
              </a:lnSpc>
              <a:spcBef>
                <a:spcPts val="1010"/>
              </a:spcBef>
            </a:pPr>
            <a:r>
              <a:rPr lang="en-US" sz="200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en-US" sz="2000" dirty="0" smtClean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</a:t>
            </a:r>
            <a:r>
              <a:rPr lang="en-US" sz="2000" spc="-5" dirty="0" smtClean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2000" spc="-5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News’s </a:t>
            </a:r>
            <a:r>
              <a:rPr lang="en-US" sz="200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 </a:t>
            </a:r>
            <a:r>
              <a:rPr lang="en-US" sz="2000" spc="-5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Honor Roll hospitals as</a:t>
            </a:r>
            <a:r>
              <a:rPr lang="en-US" sz="2000" spc="-1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-5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</a:t>
            </a:r>
          </a:p>
          <a:p>
            <a:pPr marL="355600" marR="127635" indent="-342900">
              <a:spcBef>
                <a:spcPts val="1010"/>
              </a:spcBef>
            </a:pPr>
            <a:r>
              <a:rPr lang="en-US" sz="200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More than 5</a:t>
            </a:r>
            <a:r>
              <a:rPr lang="en-US" sz="2000" spc="-5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 online </a:t>
            </a:r>
            <a:r>
              <a:rPr lang="en-US" sz="200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courses</a:t>
            </a:r>
            <a:r>
              <a:rPr lang="en-US" sz="2000" spc="-4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tools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985"/>
              </a:spcBef>
            </a:pPr>
            <a:r>
              <a:rPr lang="en-US" sz="200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→ More than </a:t>
            </a:r>
            <a:r>
              <a:rPr lang="en-US" sz="2000" dirty="0" smtClean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million</a:t>
            </a:r>
            <a:r>
              <a:rPr lang="en-US" sz="2000" spc="-5" dirty="0" smtClean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spc="-5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</a:t>
            </a:r>
            <a:r>
              <a:rPr lang="en-US" sz="200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courses</a:t>
            </a:r>
            <a:r>
              <a:rPr lang="en-US" sz="2000" spc="-4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7663" indent="-336550">
              <a:spcBef>
                <a:spcPts val="985"/>
              </a:spcBef>
            </a:pP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641603"/>
            <a:ext cx="769175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spcAft>
                <a:spcPts val="1200"/>
              </a:spcAft>
            </a:pPr>
            <a:r>
              <a:rPr spc="-100" dirty="0"/>
              <a:t>How</a:t>
            </a:r>
            <a:r>
              <a:rPr spc="-325" dirty="0"/>
              <a:t> </a:t>
            </a:r>
            <a:r>
              <a:rPr spc="-105" dirty="0"/>
              <a:t>can</a:t>
            </a:r>
            <a:r>
              <a:rPr spc="-315" dirty="0"/>
              <a:t> </a:t>
            </a:r>
            <a:r>
              <a:rPr spc="-110" dirty="0"/>
              <a:t>CAPC</a:t>
            </a:r>
            <a:r>
              <a:rPr spc="-315" dirty="0"/>
              <a:t> </a:t>
            </a:r>
            <a:r>
              <a:rPr spc="-114" dirty="0"/>
              <a:t>help</a:t>
            </a:r>
            <a:r>
              <a:rPr spc="-315" dirty="0"/>
              <a:t> </a:t>
            </a:r>
            <a:r>
              <a:rPr spc="-125" dirty="0">
                <a:solidFill>
                  <a:srgbClr val="FFC000"/>
                </a:solidFill>
              </a:rPr>
              <a:t>[Name</a:t>
            </a:r>
            <a:r>
              <a:rPr spc="-325" dirty="0">
                <a:solidFill>
                  <a:srgbClr val="FFC000"/>
                </a:solidFill>
              </a:rPr>
              <a:t> </a:t>
            </a:r>
            <a:r>
              <a:rPr spc="-75" dirty="0">
                <a:solidFill>
                  <a:srgbClr val="FFC000"/>
                </a:solidFill>
              </a:rPr>
              <a:t>of</a:t>
            </a:r>
            <a:r>
              <a:rPr spc="-320" dirty="0">
                <a:solidFill>
                  <a:srgbClr val="FFC000"/>
                </a:solidFill>
              </a:rPr>
              <a:t> </a:t>
            </a:r>
            <a:r>
              <a:rPr spc="-125" dirty="0">
                <a:solidFill>
                  <a:srgbClr val="FFC000"/>
                </a:solidFill>
              </a:rPr>
              <a:t>Org]</a:t>
            </a:r>
            <a:r>
              <a:rPr spc="-125" dirty="0"/>
              <a:t>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37" y="2078228"/>
            <a:ext cx="8366125" cy="26237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R="5080">
              <a:spcBef>
                <a:spcPts val="80"/>
              </a:spcBef>
              <a:spcAft>
                <a:spcPts val="1200"/>
              </a:spcAft>
            </a:pPr>
            <a:r>
              <a:rPr sz="2400" spc="-5" dirty="0">
                <a:solidFill>
                  <a:srgbClr val="233C83"/>
                </a:solidFill>
                <a:latin typeface="Arial"/>
                <a:cs typeface="Arial"/>
              </a:rPr>
              <a:t>CAPC </a:t>
            </a:r>
            <a:r>
              <a:rPr sz="2400" dirty="0">
                <a:solidFill>
                  <a:srgbClr val="233C83"/>
                </a:solidFill>
                <a:latin typeface="Arial"/>
                <a:cs typeface="Arial"/>
              </a:rPr>
              <a:t>provides </a:t>
            </a:r>
            <a:r>
              <a:rPr sz="2400" spc="-5" dirty="0">
                <a:solidFill>
                  <a:srgbClr val="233C83"/>
                </a:solidFill>
                <a:latin typeface="Arial"/>
                <a:cs typeface="Arial"/>
              </a:rPr>
              <a:t>the specific training, tools, </a:t>
            </a:r>
            <a:r>
              <a:rPr sz="2400" dirty="0">
                <a:solidFill>
                  <a:srgbClr val="233C83"/>
                </a:solidFill>
                <a:latin typeface="Arial"/>
                <a:cs typeface="Arial"/>
              </a:rPr>
              <a:t>and </a:t>
            </a:r>
            <a:r>
              <a:rPr sz="2400" spc="-5" dirty="0">
                <a:solidFill>
                  <a:srgbClr val="233C83"/>
                </a:solidFill>
                <a:latin typeface="Arial"/>
                <a:cs typeface="Arial"/>
              </a:rPr>
              <a:t>technical  assistance [Name </a:t>
            </a:r>
            <a:r>
              <a:rPr sz="2400" dirty="0">
                <a:solidFill>
                  <a:srgbClr val="233C83"/>
                </a:solidFill>
                <a:latin typeface="Arial"/>
                <a:cs typeface="Arial"/>
              </a:rPr>
              <a:t>of </a:t>
            </a:r>
            <a:r>
              <a:rPr sz="2400" spc="-5" dirty="0">
                <a:solidFill>
                  <a:srgbClr val="233C83"/>
                </a:solidFill>
                <a:latin typeface="Arial"/>
                <a:cs typeface="Arial"/>
              </a:rPr>
              <a:t>Org] </a:t>
            </a:r>
            <a:r>
              <a:rPr sz="2400" dirty="0">
                <a:solidFill>
                  <a:srgbClr val="233C83"/>
                </a:solidFill>
                <a:latin typeface="Arial"/>
                <a:cs typeface="Arial"/>
              </a:rPr>
              <a:t>needs </a:t>
            </a:r>
            <a:r>
              <a:rPr sz="2400" spc="-5" dirty="0">
                <a:solidFill>
                  <a:srgbClr val="233C83"/>
                </a:solidFill>
                <a:latin typeface="Arial"/>
                <a:cs typeface="Arial"/>
              </a:rPr>
              <a:t>to </a:t>
            </a:r>
            <a:r>
              <a:rPr sz="2400" dirty="0">
                <a:solidFill>
                  <a:srgbClr val="233C83"/>
                </a:solidFill>
                <a:latin typeface="Arial"/>
                <a:cs typeface="Arial"/>
              </a:rPr>
              <a:t>cement our  </a:t>
            </a:r>
            <a:r>
              <a:rPr sz="2400" spc="-5" dirty="0">
                <a:solidFill>
                  <a:srgbClr val="233C83"/>
                </a:solidFill>
                <a:latin typeface="Arial"/>
                <a:cs typeface="Arial"/>
              </a:rPr>
              <a:t>[leadership/growth] </a:t>
            </a:r>
            <a:r>
              <a:rPr sz="2400" dirty="0">
                <a:solidFill>
                  <a:srgbClr val="233C83"/>
                </a:solidFill>
                <a:latin typeface="Arial"/>
                <a:cs typeface="Arial"/>
              </a:rPr>
              <a:t>in </a:t>
            </a:r>
            <a:r>
              <a:rPr sz="2400" spc="-5" dirty="0">
                <a:solidFill>
                  <a:srgbClr val="233C83"/>
                </a:solidFill>
                <a:latin typeface="Arial"/>
                <a:cs typeface="Arial"/>
              </a:rPr>
              <a:t>palliative </a:t>
            </a:r>
            <a:r>
              <a:rPr sz="2400" dirty="0">
                <a:solidFill>
                  <a:srgbClr val="233C83"/>
                </a:solidFill>
                <a:latin typeface="Arial"/>
                <a:cs typeface="Arial"/>
              </a:rPr>
              <a:t>care and </a:t>
            </a:r>
            <a:r>
              <a:rPr sz="2400" spc="-5" dirty="0">
                <a:solidFill>
                  <a:srgbClr val="233C83"/>
                </a:solidFill>
                <a:latin typeface="Arial"/>
                <a:cs typeface="Arial"/>
              </a:rPr>
              <a:t>the </a:t>
            </a:r>
            <a:r>
              <a:rPr sz="2400" dirty="0">
                <a:solidFill>
                  <a:srgbClr val="233C83"/>
                </a:solidFill>
                <a:latin typeface="Arial"/>
                <a:cs typeface="Arial"/>
              </a:rPr>
              <a:t>care of serious  illness </a:t>
            </a:r>
            <a:r>
              <a:rPr sz="2400" spc="-5" dirty="0">
                <a:solidFill>
                  <a:srgbClr val="233C83"/>
                </a:solidFill>
                <a:latin typeface="Arial"/>
                <a:cs typeface="Arial"/>
              </a:rPr>
              <a:t>overall—to </a:t>
            </a:r>
            <a:r>
              <a:rPr sz="2400" dirty="0">
                <a:solidFill>
                  <a:srgbClr val="233C83"/>
                </a:solidFill>
                <a:latin typeface="Arial"/>
                <a:cs typeface="Arial"/>
              </a:rPr>
              <a:t>ensure we remain at </a:t>
            </a:r>
            <a:r>
              <a:rPr sz="2400" spc="-5" dirty="0">
                <a:solidFill>
                  <a:srgbClr val="233C83"/>
                </a:solidFill>
                <a:latin typeface="Arial"/>
                <a:cs typeface="Arial"/>
              </a:rPr>
              <a:t>the forefront </a:t>
            </a:r>
            <a:r>
              <a:rPr sz="2400" dirty="0">
                <a:solidFill>
                  <a:srgbClr val="233C83"/>
                </a:solidFill>
                <a:latin typeface="Arial"/>
                <a:cs typeface="Arial"/>
              </a:rPr>
              <a:t>of higher-  </a:t>
            </a:r>
            <a:r>
              <a:rPr sz="2400" spc="-25" dirty="0">
                <a:solidFill>
                  <a:srgbClr val="233C83"/>
                </a:solidFill>
                <a:latin typeface="Arial"/>
                <a:cs typeface="Arial"/>
              </a:rPr>
              <a:t>quality, </a:t>
            </a:r>
            <a:r>
              <a:rPr sz="2400" dirty="0">
                <a:solidFill>
                  <a:srgbClr val="233C83"/>
                </a:solidFill>
                <a:latin typeface="Arial"/>
                <a:cs typeface="Arial"/>
              </a:rPr>
              <a:t>more </a:t>
            </a:r>
            <a:r>
              <a:rPr sz="2400" spc="-5" dirty="0">
                <a:solidFill>
                  <a:srgbClr val="233C83"/>
                </a:solidFill>
                <a:latin typeface="Arial"/>
                <a:cs typeface="Arial"/>
              </a:rPr>
              <a:t>cost-effective</a:t>
            </a:r>
            <a:r>
              <a:rPr sz="2400" dirty="0">
                <a:solidFill>
                  <a:srgbClr val="233C83"/>
                </a:solidFill>
                <a:latin typeface="Arial"/>
                <a:cs typeface="Arial"/>
              </a:rPr>
              <a:t> care.</a:t>
            </a:r>
            <a:endParaRPr sz="2400" dirty="0">
              <a:latin typeface="Arial"/>
              <a:cs typeface="Arial"/>
            </a:endParaRPr>
          </a:p>
          <a:p>
            <a:pPr>
              <a:spcBef>
                <a:spcPts val="1920"/>
              </a:spcBef>
              <a:spcAft>
                <a:spcPts val="1200"/>
              </a:spcAft>
            </a:pPr>
            <a:r>
              <a:rPr sz="2400" b="1" spc="-5" dirty="0">
                <a:solidFill>
                  <a:srgbClr val="233C83"/>
                </a:solidFill>
                <a:latin typeface="Arial"/>
                <a:cs typeface="Arial"/>
              </a:rPr>
              <a:t>The cost is </a:t>
            </a:r>
            <a:r>
              <a:rPr sz="2400" b="1" spc="-30" dirty="0">
                <a:solidFill>
                  <a:srgbClr val="233C83"/>
                </a:solidFill>
                <a:latin typeface="Arial"/>
                <a:cs typeface="Arial"/>
              </a:rPr>
              <a:t>low, </a:t>
            </a:r>
            <a:r>
              <a:rPr sz="2400" b="1" spc="-5" dirty="0">
                <a:solidFill>
                  <a:srgbClr val="233C83"/>
                </a:solidFill>
                <a:latin typeface="Arial"/>
                <a:cs typeface="Arial"/>
              </a:rPr>
              <a:t>the value is</a:t>
            </a:r>
            <a:r>
              <a:rPr sz="2400" b="1" spc="10" dirty="0">
                <a:solidFill>
                  <a:srgbClr val="233C83"/>
                </a:solidFill>
                <a:latin typeface="Arial"/>
                <a:cs typeface="Arial"/>
              </a:rPr>
              <a:t> </a:t>
            </a:r>
            <a:r>
              <a:rPr sz="2400" b="1" spc="-15" dirty="0">
                <a:solidFill>
                  <a:srgbClr val="233C83"/>
                </a:solidFill>
                <a:latin typeface="Arial"/>
                <a:cs typeface="Arial"/>
              </a:rPr>
              <a:t>extraordinary.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lnTo>
                  <a:pt x="0" y="0"/>
                </a:lnTo>
                <a:close/>
              </a:path>
            </a:pathLst>
          </a:custGeom>
          <a:solidFill>
            <a:srgbClr val="00A0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8723" y="448563"/>
            <a:ext cx="11275060" cy="5943600"/>
          </a:xfrm>
          <a:custGeom>
            <a:avLst/>
            <a:gdLst/>
            <a:ahLst/>
            <a:cxnLst/>
            <a:rect l="l" t="t" r="r" b="b"/>
            <a:pathLst>
              <a:path w="11275060" h="5943600">
                <a:moveTo>
                  <a:pt x="0" y="0"/>
                </a:moveTo>
                <a:lnTo>
                  <a:pt x="11274552" y="0"/>
                </a:lnTo>
                <a:lnTo>
                  <a:pt x="11274552" y="5943599"/>
                </a:lnTo>
                <a:lnTo>
                  <a:pt x="0" y="594359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09800" y="1384841"/>
            <a:ext cx="7772400" cy="3767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7999"/>
                </a:lnTo>
                <a:lnTo>
                  <a:pt x="0" y="6857999"/>
                </a:lnTo>
                <a:lnTo>
                  <a:pt x="0" y="0"/>
                </a:lnTo>
                <a:close/>
              </a:path>
            </a:pathLst>
          </a:custGeom>
          <a:solidFill>
            <a:srgbClr val="00A0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8723" y="448563"/>
            <a:ext cx="11275060" cy="5943600"/>
          </a:xfrm>
          <a:custGeom>
            <a:avLst/>
            <a:gdLst/>
            <a:ahLst/>
            <a:cxnLst/>
            <a:rect l="l" t="t" r="r" b="b"/>
            <a:pathLst>
              <a:path w="11275060" h="5943600">
                <a:moveTo>
                  <a:pt x="0" y="0"/>
                </a:moveTo>
                <a:lnTo>
                  <a:pt x="11274552" y="0"/>
                </a:lnTo>
                <a:lnTo>
                  <a:pt x="11274552" y="5943599"/>
                </a:lnTo>
                <a:lnTo>
                  <a:pt x="0" y="594359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09800" y="1902870"/>
            <a:ext cx="7772400" cy="32064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38" y="641603"/>
            <a:ext cx="2341245" cy="1182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pc="-100" dirty="0"/>
              <a:t>The</a:t>
            </a:r>
            <a:r>
              <a:rPr spc="-350" dirty="0"/>
              <a:t> </a:t>
            </a:r>
            <a:r>
              <a:rPr spc="-150" dirty="0"/>
              <a:t>CAPC</a:t>
            </a:r>
          </a:p>
          <a:p>
            <a:pPr marL="12700"/>
            <a:r>
              <a:rPr spc="-145" dirty="0"/>
              <a:t>A</a:t>
            </a:r>
            <a:r>
              <a:rPr spc="-150" dirty="0"/>
              <a:t>d</a:t>
            </a:r>
            <a:r>
              <a:rPr spc="-155" dirty="0"/>
              <a:t>va</a:t>
            </a:r>
            <a:r>
              <a:rPr spc="-150" dirty="0"/>
              <a:t>n</a:t>
            </a:r>
            <a:r>
              <a:rPr spc="-155" dirty="0"/>
              <a:t>ta</a:t>
            </a:r>
            <a:r>
              <a:rPr spc="-150" dirty="0"/>
              <a:t>g</a:t>
            </a:r>
            <a:r>
              <a:rPr dirty="0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65140" y="687324"/>
            <a:ext cx="5619115" cy="5040482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347663" indent="-347472">
              <a:lnSpc>
                <a:spcPct val="100000"/>
              </a:lnSpc>
              <a:spcAft>
                <a:spcPts val="1000"/>
              </a:spcAft>
            </a:pPr>
            <a:r>
              <a:rPr sz="2000" dirty="0">
                <a:solidFill>
                  <a:srgbClr val="7F7F7F"/>
                </a:solidFill>
                <a:latin typeface="Calibri"/>
                <a:cs typeface="Calibri"/>
              </a:rPr>
              <a:t>→</a:t>
            </a:r>
            <a:r>
              <a:rPr lang="en-US" sz="2000" dirty="0">
                <a:solidFill>
                  <a:srgbClr val="7F7F7F"/>
                </a:solidFill>
                <a:latin typeface="Calibri"/>
                <a:cs typeface="Calibri"/>
              </a:rPr>
              <a:t>	</a:t>
            </a:r>
            <a:r>
              <a:rPr sz="2000" dirty="0">
                <a:solidFill>
                  <a:srgbClr val="7F7F7F"/>
                </a:solidFill>
                <a:latin typeface="Arial"/>
                <a:cs typeface="Arial"/>
              </a:rPr>
              <a:t>Grow </a:t>
            </a:r>
            <a:r>
              <a:rPr sz="2000" spc="-5" dirty="0">
                <a:solidFill>
                  <a:srgbClr val="7F7F7F"/>
                </a:solidFill>
                <a:latin typeface="Arial"/>
                <a:cs typeface="Arial"/>
              </a:rPr>
              <a:t>and </a:t>
            </a:r>
            <a:r>
              <a:rPr sz="2000" dirty="0">
                <a:solidFill>
                  <a:srgbClr val="7F7F7F"/>
                </a:solidFill>
                <a:latin typeface="Arial"/>
                <a:cs typeface="Arial"/>
              </a:rPr>
              <a:t>sustain </a:t>
            </a:r>
            <a:r>
              <a:rPr sz="2000" spc="-5" dirty="0">
                <a:solidFill>
                  <a:srgbClr val="7F7F7F"/>
                </a:solidFill>
                <a:latin typeface="Arial"/>
                <a:cs typeface="Arial"/>
              </a:rPr>
              <a:t>our palliative </a:t>
            </a:r>
            <a:r>
              <a:rPr sz="2000" dirty="0">
                <a:solidFill>
                  <a:srgbClr val="7F7F7F"/>
                </a:solidFill>
                <a:latin typeface="Arial"/>
                <a:cs typeface="Arial"/>
              </a:rPr>
              <a:t>care</a:t>
            </a:r>
            <a:r>
              <a:rPr sz="2000" spc="-75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7F7F7F"/>
                </a:solidFill>
                <a:latin typeface="Arial"/>
                <a:cs typeface="Arial"/>
              </a:rPr>
              <a:t>program</a:t>
            </a:r>
            <a:endParaRPr sz="2000" dirty="0">
              <a:latin typeface="Arial"/>
              <a:cs typeface="Arial"/>
            </a:endParaRPr>
          </a:p>
          <a:p>
            <a:pPr marL="347663" marR="160655" indent="-347472">
              <a:lnSpc>
                <a:spcPct val="100000"/>
              </a:lnSpc>
              <a:spcAft>
                <a:spcPts val="1000"/>
              </a:spcAft>
            </a:pPr>
            <a:r>
              <a:rPr sz="2000" dirty="0">
                <a:solidFill>
                  <a:srgbClr val="7F7F7F"/>
                </a:solidFill>
                <a:latin typeface="Calibri"/>
                <a:cs typeface="Calibri"/>
              </a:rPr>
              <a:t>→</a:t>
            </a:r>
            <a:r>
              <a:rPr lang="en-US" sz="2000" dirty="0">
                <a:solidFill>
                  <a:srgbClr val="7F7F7F"/>
                </a:solidFill>
                <a:latin typeface="Calibri"/>
                <a:cs typeface="Calibri"/>
              </a:rPr>
              <a:t>	</a:t>
            </a:r>
            <a:r>
              <a:rPr lang="en-US" sz="200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</a:t>
            </a:r>
            <a:r>
              <a:rPr sz="200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clinical </a:t>
            </a:r>
            <a:r>
              <a:rPr sz="2000" spc="-1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training─online, </a:t>
            </a:r>
            <a:r>
              <a:rPr sz="200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case-based, </a:t>
            </a:r>
            <a:r>
              <a:rPr sz="2000" spc="-5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interactive </a:t>
            </a:r>
            <a:r>
              <a:rPr sz="2000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courses</a:t>
            </a:r>
            <a:r>
              <a:rPr lang="en-US" sz="2000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─</a:t>
            </a:r>
            <a:r>
              <a:rPr sz="2000" dirty="0" err="1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200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5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disciplines and all </a:t>
            </a:r>
            <a:r>
              <a:rPr sz="200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specialties </a:t>
            </a:r>
            <a:r>
              <a:rPr sz="2000" spc="-5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across </a:t>
            </a:r>
            <a:r>
              <a:rPr sz="200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2000" spc="-5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7663" marR="708660" indent="-347472">
              <a:lnSpc>
                <a:spcPct val="100000"/>
              </a:lnSpc>
              <a:spcAft>
                <a:spcPts val="1000"/>
              </a:spcAft>
            </a:pPr>
            <a:r>
              <a:rPr sz="2000" dirty="0">
                <a:solidFill>
                  <a:srgbClr val="7F7F7F"/>
                </a:solidFill>
                <a:latin typeface="Calibri"/>
                <a:cs typeface="Calibri"/>
              </a:rPr>
              <a:t>→</a:t>
            </a:r>
            <a:r>
              <a:rPr lang="en-US" sz="2000" dirty="0">
                <a:solidFill>
                  <a:srgbClr val="7F7F7F"/>
                </a:solidFill>
                <a:latin typeface="Calibri"/>
                <a:cs typeface="Calibri"/>
              </a:rPr>
              <a:t>	</a:t>
            </a:r>
            <a:r>
              <a:rPr lang="en-US" sz="200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Raise the bar through</a:t>
            </a:r>
            <a:r>
              <a:rPr sz="2000" dirty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spc="-5" dirty="0">
                <a:solidFill>
                  <a:srgbClr val="7F7F7F"/>
                </a:solidFill>
                <a:latin typeface="Arial"/>
                <a:cs typeface="Arial"/>
              </a:rPr>
              <a:t>hundreds of </a:t>
            </a:r>
            <a:r>
              <a:rPr sz="2000" dirty="0">
                <a:solidFill>
                  <a:srgbClr val="7F7F7F"/>
                </a:solidFill>
                <a:latin typeface="Arial"/>
                <a:cs typeface="Arial"/>
              </a:rPr>
              <a:t>tools, tutorials, case studies, </a:t>
            </a:r>
            <a:r>
              <a:rPr sz="2000" spc="-5" dirty="0">
                <a:solidFill>
                  <a:srgbClr val="7F7F7F"/>
                </a:solidFill>
                <a:latin typeface="Arial"/>
                <a:cs typeface="Arial"/>
              </a:rPr>
              <a:t>and</a:t>
            </a:r>
            <a:r>
              <a:rPr sz="2000" spc="-15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7F7F7F"/>
                </a:solidFill>
                <a:latin typeface="Arial"/>
                <a:cs typeface="Arial"/>
              </a:rPr>
              <a:t>monographs</a:t>
            </a:r>
            <a:endParaRPr sz="2000" dirty="0">
              <a:latin typeface="Arial"/>
              <a:cs typeface="Arial"/>
            </a:endParaRPr>
          </a:p>
          <a:p>
            <a:pPr marL="347663" marR="5080" indent="-347472">
              <a:lnSpc>
                <a:spcPct val="100000"/>
              </a:lnSpc>
              <a:spcAft>
                <a:spcPts val="1000"/>
              </a:spcAft>
            </a:pPr>
            <a:r>
              <a:rPr sz="2000" dirty="0">
                <a:solidFill>
                  <a:srgbClr val="7F7F7F"/>
                </a:solidFill>
                <a:latin typeface="Calibri"/>
                <a:cs typeface="Calibri"/>
              </a:rPr>
              <a:t>→</a:t>
            </a:r>
            <a:r>
              <a:rPr lang="en-US" sz="2000" dirty="0">
                <a:solidFill>
                  <a:srgbClr val="7F7F7F"/>
                </a:solidFill>
                <a:latin typeface="Calibri"/>
                <a:cs typeface="Calibri"/>
              </a:rPr>
              <a:t>	</a:t>
            </a:r>
            <a:r>
              <a:rPr sz="2000" dirty="0">
                <a:solidFill>
                  <a:srgbClr val="7F7F7F"/>
                </a:solidFill>
                <a:latin typeface="Arial"/>
                <a:cs typeface="Arial"/>
              </a:rPr>
              <a:t>Improve </a:t>
            </a:r>
            <a:r>
              <a:rPr sz="2000" spc="-5" dirty="0">
                <a:solidFill>
                  <a:srgbClr val="7F7F7F"/>
                </a:solidFill>
                <a:latin typeface="Arial"/>
                <a:cs typeface="Arial"/>
              </a:rPr>
              <a:t>our palliative </a:t>
            </a:r>
            <a:r>
              <a:rPr sz="2000" dirty="0">
                <a:solidFill>
                  <a:srgbClr val="7F7F7F"/>
                </a:solidFill>
                <a:latin typeface="Arial"/>
                <a:cs typeface="Arial"/>
              </a:rPr>
              <a:t>care </a:t>
            </a:r>
            <a:r>
              <a:rPr sz="2000" spc="-5" dirty="0">
                <a:solidFill>
                  <a:srgbClr val="7F7F7F"/>
                </a:solidFill>
                <a:latin typeface="Arial"/>
                <a:cs typeface="Arial"/>
              </a:rPr>
              <a:t>program operations</a:t>
            </a:r>
            <a:r>
              <a:rPr lang="en-US" sz="2000" spc="-5" dirty="0">
                <a:solidFill>
                  <a:srgbClr val="7F7F7F"/>
                </a:solidFill>
                <a:latin typeface="Arial"/>
                <a:cs typeface="Arial"/>
              </a:rPr>
              <a:t/>
            </a:r>
            <a:br>
              <a:rPr lang="en-US" sz="2000" spc="-5" dirty="0">
                <a:solidFill>
                  <a:srgbClr val="7F7F7F"/>
                </a:solidFill>
                <a:latin typeface="Arial"/>
                <a:cs typeface="Arial"/>
              </a:rPr>
            </a:br>
            <a:r>
              <a:rPr sz="2000" spc="-5" dirty="0">
                <a:solidFill>
                  <a:srgbClr val="7F7F7F"/>
                </a:solidFill>
                <a:latin typeface="Arial"/>
                <a:cs typeface="Arial"/>
              </a:rPr>
              <a:t>and help us onboard new</a:t>
            </a:r>
            <a:r>
              <a:rPr sz="2000" spc="-20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7F7F7F"/>
                </a:solidFill>
                <a:latin typeface="Arial"/>
                <a:cs typeface="Arial"/>
              </a:rPr>
              <a:t>staff</a:t>
            </a:r>
            <a:endParaRPr sz="2000" dirty="0">
              <a:latin typeface="Arial"/>
              <a:cs typeface="Arial"/>
            </a:endParaRPr>
          </a:p>
          <a:p>
            <a:pPr marL="347663" indent="-347472">
              <a:lnSpc>
                <a:spcPct val="100000"/>
              </a:lnSpc>
              <a:spcAft>
                <a:spcPts val="1000"/>
              </a:spcAft>
            </a:pPr>
            <a:r>
              <a:rPr sz="2000" dirty="0">
                <a:solidFill>
                  <a:srgbClr val="7F7F7F"/>
                </a:solidFill>
                <a:latin typeface="Calibri"/>
                <a:cs typeface="Calibri"/>
              </a:rPr>
              <a:t>→</a:t>
            </a:r>
            <a:r>
              <a:rPr lang="en-US" sz="2000" dirty="0">
                <a:solidFill>
                  <a:srgbClr val="7F7F7F"/>
                </a:solidFill>
                <a:latin typeface="Calibri"/>
                <a:cs typeface="Calibri"/>
              </a:rPr>
              <a:t>	</a:t>
            </a:r>
            <a:r>
              <a:rPr sz="2000" dirty="0">
                <a:solidFill>
                  <a:srgbClr val="7F7F7F"/>
                </a:solidFill>
                <a:latin typeface="Arial"/>
                <a:cs typeface="Arial"/>
              </a:rPr>
              <a:t>Improve consistency </a:t>
            </a:r>
            <a:r>
              <a:rPr sz="2000" spc="-5" dirty="0">
                <a:solidFill>
                  <a:srgbClr val="7F7F7F"/>
                </a:solidFill>
                <a:latin typeface="Arial"/>
                <a:cs typeface="Arial"/>
              </a:rPr>
              <a:t>of</a:t>
            </a:r>
            <a:r>
              <a:rPr sz="2000" spc="-40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7F7F7F"/>
                </a:solidFill>
                <a:latin typeface="Arial"/>
                <a:cs typeface="Arial"/>
              </a:rPr>
              <a:t>practice</a:t>
            </a:r>
            <a:endParaRPr sz="2000" dirty="0">
              <a:latin typeface="Arial"/>
              <a:cs typeface="Arial"/>
            </a:endParaRPr>
          </a:p>
          <a:p>
            <a:pPr marL="347663" marR="61594" indent="-347472">
              <a:lnSpc>
                <a:spcPct val="100000"/>
              </a:lnSpc>
              <a:spcAft>
                <a:spcPts val="1000"/>
              </a:spcAft>
            </a:pPr>
            <a:r>
              <a:rPr sz="2000" dirty="0">
                <a:solidFill>
                  <a:srgbClr val="7F7F7F"/>
                </a:solidFill>
                <a:latin typeface="Calibri"/>
                <a:cs typeface="Calibri"/>
              </a:rPr>
              <a:t>→</a:t>
            </a:r>
            <a:r>
              <a:rPr lang="en-US" sz="2000" dirty="0">
                <a:solidFill>
                  <a:srgbClr val="7F7F7F"/>
                </a:solidFill>
                <a:latin typeface="Calibri"/>
                <a:cs typeface="Calibri"/>
              </a:rPr>
              <a:t>	</a:t>
            </a:r>
            <a:r>
              <a:rPr sz="2000" spc="-5" dirty="0">
                <a:solidFill>
                  <a:srgbClr val="7F7F7F"/>
                </a:solidFill>
                <a:latin typeface="Arial"/>
                <a:cs typeface="Arial"/>
              </a:rPr>
              <a:t>Receive CE </a:t>
            </a:r>
            <a:r>
              <a:rPr sz="2000" dirty="0">
                <a:solidFill>
                  <a:srgbClr val="7F7F7F"/>
                </a:solidFill>
                <a:latin typeface="Arial"/>
                <a:cs typeface="Arial"/>
              </a:rPr>
              <a:t>credits </a:t>
            </a:r>
            <a:r>
              <a:rPr sz="2000" spc="-5" dirty="0">
                <a:solidFill>
                  <a:srgbClr val="7F7F7F"/>
                </a:solidFill>
                <a:latin typeface="Arial"/>
                <a:cs typeface="Arial"/>
              </a:rPr>
              <a:t>and </a:t>
            </a:r>
            <a:r>
              <a:rPr sz="2000" dirty="0">
                <a:solidFill>
                  <a:srgbClr val="7F7F7F"/>
                </a:solidFill>
                <a:latin typeface="Arial"/>
                <a:cs typeface="Arial"/>
              </a:rPr>
              <a:t>ABIM MOC </a:t>
            </a:r>
            <a:r>
              <a:rPr lang="en-US" sz="2000" dirty="0">
                <a:solidFill>
                  <a:srgbClr val="7F7F7F"/>
                </a:solidFill>
                <a:latin typeface="Arial"/>
                <a:cs typeface="Arial"/>
              </a:rPr>
              <a:t>credits</a:t>
            </a:r>
            <a:r>
              <a:rPr sz="2000" spc="-5" dirty="0">
                <a:solidFill>
                  <a:srgbClr val="7F7F7F"/>
                </a:solidFill>
                <a:latin typeface="Arial"/>
                <a:cs typeface="Arial"/>
              </a:rPr>
              <a:t>  </a:t>
            </a:r>
            <a:r>
              <a:rPr sz="2000" dirty="0">
                <a:solidFill>
                  <a:srgbClr val="7F7F7F"/>
                </a:solidFill>
                <a:latin typeface="Arial"/>
                <a:cs typeface="Arial"/>
              </a:rPr>
              <a:t>(included </a:t>
            </a:r>
            <a:r>
              <a:rPr sz="2000" spc="-5" dirty="0">
                <a:solidFill>
                  <a:srgbClr val="7F7F7F"/>
                </a:solidFill>
                <a:latin typeface="Arial"/>
                <a:cs typeface="Arial"/>
              </a:rPr>
              <a:t>with</a:t>
            </a:r>
            <a:r>
              <a:rPr sz="2000" spc="-15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7F7F7F"/>
                </a:solidFill>
                <a:latin typeface="Arial"/>
                <a:cs typeface="Arial"/>
              </a:rPr>
              <a:t>membership)</a:t>
            </a:r>
            <a:endParaRPr sz="2000" dirty="0">
              <a:latin typeface="Arial"/>
              <a:cs typeface="Arial"/>
            </a:endParaRPr>
          </a:p>
          <a:p>
            <a:pPr marL="347663" indent="-347472">
              <a:lnSpc>
                <a:spcPct val="100000"/>
              </a:lnSpc>
              <a:spcAft>
                <a:spcPts val="1000"/>
              </a:spcAft>
            </a:pPr>
            <a:r>
              <a:rPr sz="2000" dirty="0">
                <a:solidFill>
                  <a:srgbClr val="7F7F7F"/>
                </a:solidFill>
                <a:latin typeface="Calibri"/>
                <a:cs typeface="Calibri"/>
              </a:rPr>
              <a:t>→</a:t>
            </a:r>
            <a:r>
              <a:rPr lang="en-US" sz="2000" dirty="0">
                <a:solidFill>
                  <a:srgbClr val="7F7F7F"/>
                </a:solidFill>
                <a:latin typeface="Calibri"/>
                <a:cs typeface="Calibri"/>
              </a:rPr>
              <a:t>	</a:t>
            </a:r>
            <a:r>
              <a:rPr sz="2000" spc="-5" dirty="0">
                <a:solidFill>
                  <a:srgbClr val="7F7F7F"/>
                </a:solidFill>
                <a:latin typeface="Arial"/>
                <a:cs typeface="Arial"/>
              </a:rPr>
              <a:t>Consult with experts in </a:t>
            </a:r>
            <a:r>
              <a:rPr sz="2000" dirty="0">
                <a:solidFill>
                  <a:srgbClr val="7F7F7F"/>
                </a:solidFill>
                <a:latin typeface="Arial"/>
                <a:cs typeface="Arial"/>
              </a:rPr>
              <a:t>real</a:t>
            </a:r>
            <a:r>
              <a:rPr sz="2000" spc="-30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7F7F7F"/>
                </a:solidFill>
                <a:latin typeface="Arial"/>
                <a:cs typeface="Arial"/>
              </a:rPr>
              <a:t>time</a:t>
            </a:r>
            <a:endParaRPr lang="en-US" sz="2000" spc="-10" dirty="0">
              <a:solidFill>
                <a:srgbClr val="7F7F7F"/>
              </a:solidFill>
              <a:latin typeface="Arial"/>
              <a:cs typeface="Arial"/>
            </a:endParaRPr>
          </a:p>
          <a:p>
            <a:pPr marL="347663" indent="-347472">
              <a:lnSpc>
                <a:spcPct val="100000"/>
              </a:lnSpc>
              <a:spcAft>
                <a:spcPts val="1000"/>
              </a:spcAft>
            </a:pPr>
            <a:r>
              <a:rPr lang="en-US" sz="2000" dirty="0">
                <a:solidFill>
                  <a:srgbClr val="7F7F7F"/>
                </a:solidFill>
                <a:cs typeface="Calibri"/>
              </a:rPr>
              <a:t>→	</a:t>
            </a:r>
            <a:r>
              <a:rPr sz="2000" dirty="0">
                <a:solidFill>
                  <a:srgbClr val="7F7F7F"/>
                </a:solidFill>
                <a:latin typeface="Arial"/>
                <a:cs typeface="Arial"/>
              </a:rPr>
              <a:t>Measure for</a:t>
            </a:r>
            <a:r>
              <a:rPr sz="2000" spc="-25" dirty="0">
                <a:solidFill>
                  <a:srgbClr val="7F7F7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7F7F7F"/>
                </a:solidFill>
                <a:latin typeface="Arial"/>
                <a:cs typeface="Arial"/>
              </a:rPr>
              <a:t>success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sz="half" idx="2"/>
          </p:nvPr>
        </p:nvSpPr>
        <p:spPr>
          <a:xfrm>
            <a:off x="764537" y="2306828"/>
            <a:ext cx="4112263" cy="3272691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R="5080">
              <a:spcAft>
                <a:spcPts val="1200"/>
              </a:spcAft>
            </a:pPr>
            <a:r>
              <a:rPr dirty="0"/>
              <a:t>CAPC membership</a:t>
            </a:r>
            <a:r>
              <a:rPr spc="-105" dirty="0"/>
              <a:t> </a:t>
            </a:r>
            <a:r>
              <a:rPr dirty="0"/>
              <a:t>ensures </a:t>
            </a:r>
            <a:r>
              <a:rPr spc="-5" dirty="0"/>
              <a:t>the successful </a:t>
            </a:r>
            <a:r>
              <a:rPr dirty="0"/>
              <a:t>scaling of care </a:t>
            </a:r>
            <a:r>
              <a:rPr spc="-5" dirty="0"/>
              <a:t>directed to </a:t>
            </a:r>
            <a:r>
              <a:rPr dirty="0"/>
              <a:t>serious illness.</a:t>
            </a:r>
          </a:p>
          <a:p>
            <a:pPr marR="346075">
              <a:spcAft>
                <a:spcPts val="1200"/>
              </a:spcAft>
            </a:pPr>
            <a:r>
              <a:rPr dirty="0"/>
              <a:t>Access </a:t>
            </a:r>
            <a:r>
              <a:rPr lang="en-US" dirty="0"/>
              <a:t>is for all staff throughout our or</a:t>
            </a:r>
            <a:r>
              <a:rPr lang="en-US" spc="-5" dirty="0"/>
              <a:t>ganization. </a:t>
            </a:r>
            <a:endParaRPr dirty="0"/>
          </a:p>
          <a:p>
            <a:pPr marR="227965">
              <a:spcAft>
                <a:spcPts val="1200"/>
              </a:spcAft>
            </a:pPr>
            <a:r>
              <a:rPr b="1" spc="-25" dirty="0">
                <a:latin typeface="Arial"/>
                <a:cs typeface="Arial"/>
              </a:rPr>
              <a:t>It’s </a:t>
            </a:r>
            <a:r>
              <a:rPr b="1" spc="-5" dirty="0">
                <a:latin typeface="Arial"/>
                <a:cs typeface="Arial"/>
              </a:rPr>
              <a:t>the roadmap that will  help</a:t>
            </a:r>
            <a:r>
              <a:rPr b="1" spc="-15" dirty="0">
                <a:latin typeface="Arial"/>
                <a:cs typeface="Arial"/>
              </a:rPr>
              <a:t> </a:t>
            </a:r>
            <a:r>
              <a:rPr b="1" spc="-5" dirty="0">
                <a:latin typeface="Arial"/>
                <a:cs typeface="Arial"/>
              </a:rPr>
              <a:t>us…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40" y="641603"/>
            <a:ext cx="3355975" cy="1249060"/>
          </a:xfrm>
          <a:prstGeom prst="rect">
            <a:avLst/>
          </a:prstGeom>
        </p:spPr>
        <p:txBody>
          <a:bodyPr vert="horz" wrap="square" lIns="0" tIns="78740" rIns="0" bIns="0" rtlCol="0">
            <a:spAutoFit/>
          </a:bodyPr>
          <a:lstStyle/>
          <a:p>
            <a:pPr marL="12700" marR="5080">
              <a:spcBef>
                <a:spcPts val="620"/>
              </a:spcBef>
              <a:spcAft>
                <a:spcPts val="1200"/>
              </a:spcAft>
            </a:pPr>
            <a:r>
              <a:rPr lang="en-US" spc="-155" dirty="0"/>
              <a:t>Our</a:t>
            </a:r>
            <a:r>
              <a:rPr spc="-155" dirty="0"/>
              <a:t> </a:t>
            </a:r>
            <a:r>
              <a:rPr lang="en-US" spc="-155" dirty="0"/>
              <a:t>R</a:t>
            </a:r>
            <a:r>
              <a:rPr spc="-130" dirty="0"/>
              <a:t>eturn </a:t>
            </a:r>
            <a:r>
              <a:rPr spc="-75" dirty="0"/>
              <a:t>on  </a:t>
            </a:r>
            <a:r>
              <a:rPr spc="-140" dirty="0"/>
              <a:t>Investment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65140" y="816355"/>
            <a:ext cx="5718175" cy="3390031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>
              <a:spcBef>
                <a:spcPts val="75"/>
              </a:spcBef>
              <a:spcAft>
                <a:spcPts val="1200"/>
              </a:spcAft>
            </a:pPr>
            <a:r>
              <a:rPr lang="en-US" sz="2400" b="1" spc="-5" dirty="0">
                <a:solidFill>
                  <a:srgbClr val="233C83"/>
                </a:solidFill>
                <a:latin typeface="Arial"/>
                <a:cs typeface="Arial"/>
              </a:rPr>
              <a:t>Just one </a:t>
            </a:r>
            <a:r>
              <a:rPr lang="en-US" sz="2400" b="1" dirty="0">
                <a:solidFill>
                  <a:srgbClr val="233C83"/>
                </a:solidFill>
                <a:latin typeface="Arial"/>
                <a:cs typeface="Arial"/>
              </a:rPr>
              <a:t>CAPC </a:t>
            </a:r>
            <a:r>
              <a:rPr lang="en-US" sz="2400" b="1" spc="-5" dirty="0">
                <a:solidFill>
                  <a:srgbClr val="233C83"/>
                </a:solidFill>
                <a:latin typeface="Arial"/>
                <a:cs typeface="Arial"/>
              </a:rPr>
              <a:t>membership </a:t>
            </a:r>
            <a:r>
              <a:rPr lang="en-US" sz="2400" b="1" dirty="0">
                <a:solidFill>
                  <a:srgbClr val="233C83"/>
                </a:solidFill>
                <a:latin typeface="Arial"/>
                <a:cs typeface="Arial"/>
              </a:rPr>
              <a:t>fee </a:t>
            </a:r>
            <a:r>
              <a:rPr lang="en-US" sz="2400" b="1" spc="-5" dirty="0">
                <a:solidFill>
                  <a:srgbClr val="233C83"/>
                </a:solidFill>
                <a:latin typeface="Arial"/>
                <a:cs typeface="Arial"/>
              </a:rPr>
              <a:t>covers  the cost</a:t>
            </a:r>
            <a:r>
              <a:rPr lang="en-US" sz="2400" b="1" spc="-10" dirty="0">
                <a:solidFill>
                  <a:srgbClr val="233C83"/>
                </a:solidFill>
                <a:latin typeface="Arial"/>
                <a:cs typeface="Arial"/>
              </a:rPr>
              <a:t> </a:t>
            </a:r>
            <a:r>
              <a:rPr lang="en-US" sz="2400" b="1" spc="-5" dirty="0">
                <a:solidFill>
                  <a:srgbClr val="233C83"/>
                </a:solidFill>
                <a:latin typeface="Arial"/>
                <a:cs typeface="Arial"/>
              </a:rPr>
              <a:t>of:</a:t>
            </a:r>
            <a:endParaRPr lang="en-US" sz="2400" dirty="0">
              <a:latin typeface="Arial"/>
              <a:cs typeface="Arial"/>
            </a:endParaRPr>
          </a:p>
          <a:p>
            <a:pPr marL="347472" indent="-347472">
              <a:spcAft>
                <a:spcPts val="1000"/>
              </a:spcAft>
            </a:pPr>
            <a:r>
              <a:rPr lang="en-US" sz="2000" dirty="0">
                <a:solidFill>
                  <a:srgbClr val="7C858C"/>
                </a:solidFill>
                <a:latin typeface="Calibri"/>
                <a:cs typeface="Calibri"/>
              </a:rPr>
              <a:t>→</a:t>
            </a:r>
            <a:r>
              <a:rPr lang="en-US" sz="2000" spc="434" dirty="0">
                <a:solidFill>
                  <a:srgbClr val="7C858C"/>
                </a:solidFill>
                <a:latin typeface="Calibri"/>
                <a:cs typeface="Calibri"/>
              </a:rPr>
              <a:t>	</a:t>
            </a:r>
            <a:r>
              <a:rPr lang="en-US" sz="2000" spc="-20" dirty="0">
                <a:solidFill>
                  <a:srgbClr val="7C858C"/>
                </a:solidFill>
                <a:latin typeface="Arial"/>
                <a:cs typeface="Arial"/>
              </a:rPr>
              <a:t>Clinical and operational training</a:t>
            </a:r>
            <a:endParaRPr lang="en-US" sz="2000" dirty="0">
              <a:latin typeface="Arial"/>
              <a:cs typeface="Arial"/>
            </a:endParaRPr>
          </a:p>
          <a:p>
            <a:pPr marL="347472" indent="-347472">
              <a:spcAft>
                <a:spcPts val="1000"/>
              </a:spcAft>
            </a:pPr>
            <a:r>
              <a:rPr sz="2000" dirty="0">
                <a:solidFill>
                  <a:srgbClr val="7C858C"/>
                </a:solidFill>
                <a:latin typeface="Calibri"/>
                <a:cs typeface="Calibri"/>
              </a:rPr>
              <a:t>→</a:t>
            </a:r>
            <a:r>
              <a:rPr lang="en-US" sz="2000" spc="430" dirty="0">
                <a:solidFill>
                  <a:srgbClr val="7C858C"/>
                </a:solidFill>
                <a:latin typeface="Calibri"/>
                <a:cs typeface="Calibri"/>
              </a:rPr>
              <a:t>	</a:t>
            </a:r>
            <a:r>
              <a:rPr sz="2000" spc="-45" dirty="0">
                <a:solidFill>
                  <a:srgbClr val="7C858C"/>
                </a:solidFill>
                <a:latin typeface="Arial"/>
                <a:cs typeface="Arial"/>
              </a:rPr>
              <a:t>Tools</a:t>
            </a:r>
            <a:r>
              <a:rPr lang="en-US" sz="2000" spc="-45" dirty="0">
                <a:solidFill>
                  <a:srgbClr val="7C858C"/>
                </a:solidFill>
                <a:latin typeface="Arial"/>
                <a:cs typeface="Arial"/>
              </a:rPr>
              <a:t> and technical assistance</a:t>
            </a:r>
            <a:endParaRPr sz="2000" dirty="0">
              <a:latin typeface="Arial"/>
              <a:cs typeface="Arial"/>
            </a:endParaRPr>
          </a:p>
          <a:p>
            <a:pPr marL="347472" indent="-347472">
              <a:spcAft>
                <a:spcPts val="1000"/>
              </a:spcAft>
            </a:pPr>
            <a:r>
              <a:rPr sz="2000" dirty="0">
                <a:solidFill>
                  <a:srgbClr val="7C858C"/>
                </a:solidFill>
                <a:latin typeface="Calibri"/>
                <a:cs typeface="Calibri"/>
              </a:rPr>
              <a:t>→</a:t>
            </a:r>
            <a:r>
              <a:rPr lang="en-US" sz="2000" dirty="0">
                <a:solidFill>
                  <a:srgbClr val="7C858C"/>
                </a:solidFill>
                <a:latin typeface="Calibri"/>
                <a:cs typeface="Calibri"/>
              </a:rPr>
              <a:t>	</a:t>
            </a:r>
            <a:r>
              <a:rPr lang="en-US" sz="2000" dirty="0">
                <a:solidFill>
                  <a:srgbClr val="7C858C"/>
                </a:solidFill>
                <a:latin typeface="Arial"/>
                <a:cs typeface="Arial"/>
              </a:rPr>
              <a:t>Consulting with national leaders and e</a:t>
            </a:r>
            <a:r>
              <a:rPr sz="2000" dirty="0">
                <a:solidFill>
                  <a:srgbClr val="7C858C"/>
                </a:solidFill>
                <a:latin typeface="Arial"/>
                <a:cs typeface="Arial"/>
              </a:rPr>
              <a:t>xpert</a:t>
            </a:r>
            <a:r>
              <a:rPr lang="en-US" sz="2000" dirty="0">
                <a:solidFill>
                  <a:srgbClr val="7C858C"/>
                </a:solidFill>
                <a:latin typeface="Arial"/>
                <a:cs typeface="Arial"/>
              </a:rPr>
              <a:t>s</a:t>
            </a:r>
          </a:p>
          <a:p>
            <a:pPr marL="347472" indent="-347472">
              <a:spcAft>
                <a:spcPts val="1000"/>
              </a:spcAft>
            </a:pPr>
            <a:r>
              <a:rPr lang="en-US" sz="2000" dirty="0">
                <a:solidFill>
                  <a:srgbClr val="7C858C"/>
                </a:solidFill>
                <a:cs typeface="Calibri"/>
              </a:rPr>
              <a:t>→	</a:t>
            </a:r>
            <a:r>
              <a:rPr lang="en-US" sz="2000" dirty="0">
                <a:solidFill>
                  <a:srgbClr val="7C858C"/>
                </a:solidFill>
                <a:latin typeface="Arial"/>
                <a:cs typeface="Arial"/>
              </a:rPr>
              <a:t>Briefings, webinars, and expert articles </a:t>
            </a:r>
          </a:p>
          <a:p>
            <a:pPr marL="347472" indent="-347472">
              <a:spcAft>
                <a:spcPts val="1000"/>
              </a:spcAft>
            </a:pPr>
            <a:r>
              <a:rPr lang="en-US" sz="2000" dirty="0">
                <a:solidFill>
                  <a:srgbClr val="7C858C"/>
                </a:solidFill>
                <a:cs typeface="Calibri"/>
              </a:rPr>
              <a:t>→	</a:t>
            </a:r>
            <a:r>
              <a:rPr lang="en-US" sz="2000" dirty="0">
                <a:solidFill>
                  <a:srgbClr val="7C858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 credits and ABIM MOC credits</a:t>
            </a: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7472" indent="-347472">
              <a:spcAft>
                <a:spcPts val="1000"/>
              </a:spcAft>
            </a:pPr>
            <a:r>
              <a:rPr sz="2000" dirty="0">
                <a:solidFill>
                  <a:srgbClr val="7C858C"/>
                </a:solidFill>
                <a:latin typeface="Calibri"/>
                <a:cs typeface="Calibri"/>
              </a:rPr>
              <a:t>→</a:t>
            </a:r>
            <a:r>
              <a:rPr lang="en-US" sz="2000" dirty="0">
                <a:solidFill>
                  <a:srgbClr val="7C858C"/>
                </a:solidFill>
                <a:latin typeface="Calibri"/>
                <a:cs typeface="Calibri"/>
              </a:rPr>
              <a:t>	</a:t>
            </a:r>
            <a:r>
              <a:rPr sz="2000" dirty="0">
                <a:solidFill>
                  <a:srgbClr val="7C858C"/>
                </a:solidFill>
                <a:latin typeface="Arial"/>
                <a:cs typeface="Arial"/>
              </a:rPr>
              <a:t>For </a:t>
            </a:r>
            <a:r>
              <a:rPr lang="en-US" sz="2000" dirty="0">
                <a:solidFill>
                  <a:srgbClr val="7C858C"/>
                </a:solidFill>
                <a:latin typeface="Arial"/>
                <a:cs typeface="Arial"/>
              </a:rPr>
              <a:t>our</a:t>
            </a:r>
            <a:r>
              <a:rPr sz="2000" spc="-10" dirty="0">
                <a:solidFill>
                  <a:srgbClr val="7C858C"/>
                </a:solidFill>
                <a:latin typeface="Arial"/>
                <a:cs typeface="Arial"/>
              </a:rPr>
              <a:t> </a:t>
            </a:r>
            <a:r>
              <a:rPr sz="2000" u="heavy" dirty="0">
                <a:solidFill>
                  <a:srgbClr val="7C858C"/>
                </a:solidFill>
                <a:uFill>
                  <a:solidFill>
                    <a:srgbClr val="7C858C"/>
                  </a:solidFill>
                </a:uFill>
                <a:latin typeface="Arial"/>
                <a:cs typeface="Arial"/>
              </a:rPr>
              <a:t>entire</a:t>
            </a:r>
            <a:r>
              <a:rPr sz="2000" u="heavy" spc="-40" dirty="0">
                <a:solidFill>
                  <a:srgbClr val="7C858C"/>
                </a:solidFill>
                <a:uFill>
                  <a:solidFill>
                    <a:srgbClr val="7C858C"/>
                  </a:solidFill>
                </a:uFill>
                <a:latin typeface="Arial"/>
                <a:cs typeface="Arial"/>
              </a:rPr>
              <a:t> </a:t>
            </a:r>
            <a:r>
              <a:rPr sz="2000" u="heavy" dirty="0">
                <a:solidFill>
                  <a:srgbClr val="7C858C"/>
                </a:solidFill>
                <a:uFill>
                  <a:solidFill>
                    <a:srgbClr val="7C858C"/>
                  </a:solidFill>
                </a:uFill>
                <a:latin typeface="Arial"/>
                <a:cs typeface="Arial"/>
              </a:rPr>
              <a:t>staff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799" y="2895600"/>
            <a:ext cx="343471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233C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all resources is included in membership and is unlimited for all staff throughout </a:t>
            </a:r>
            <a:r>
              <a:rPr lang="en-US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[Name of Or</a:t>
            </a:r>
            <a:r>
              <a:rPr lang="en-US" sz="2400" spc="-5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g]</a:t>
            </a:r>
            <a:r>
              <a:rPr lang="en-US" sz="2400" spc="-5" dirty="0">
                <a:solidFill>
                  <a:srgbClr val="233C8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400" dirty="0">
              <a:solidFill>
                <a:srgbClr val="233C8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4538" y="704088"/>
            <a:ext cx="4721862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4800" spc="-135" dirty="0">
                <a:solidFill>
                  <a:srgbClr val="FFFFFF"/>
                </a:solidFill>
              </a:rPr>
              <a:t>Consider</a:t>
            </a:r>
            <a:r>
              <a:rPr sz="4800" spc="-380" dirty="0">
                <a:solidFill>
                  <a:srgbClr val="FFFFFF"/>
                </a:solidFill>
              </a:rPr>
              <a:t> </a:t>
            </a:r>
            <a:r>
              <a:rPr sz="4800" spc="-114" dirty="0">
                <a:solidFill>
                  <a:srgbClr val="FFFFFF"/>
                </a:solidFill>
              </a:rPr>
              <a:t>This</a:t>
            </a:r>
          </a:p>
        </p:txBody>
      </p:sp>
      <p:sp>
        <p:nvSpPr>
          <p:cNvPr id="3" name="object 3"/>
          <p:cNvSpPr/>
          <p:nvPr/>
        </p:nvSpPr>
        <p:spPr>
          <a:xfrm>
            <a:off x="10515600" y="5486400"/>
            <a:ext cx="914400" cy="914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784</Words>
  <Application>Microsoft Office PowerPoint</Application>
  <PresentationFormat>Widescreen</PresentationFormat>
  <Paragraphs>66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Improving the Care of Serious  Illness at [Name of Org]</vt:lpstr>
      <vt:lpstr>PowerPoint Presentation</vt:lpstr>
      <vt:lpstr>CAPC Reach  and Impact</vt:lpstr>
      <vt:lpstr>How can CAPC help [Name of Org]?</vt:lpstr>
      <vt:lpstr>PowerPoint Presentation</vt:lpstr>
      <vt:lpstr>PowerPoint Presentation</vt:lpstr>
      <vt:lpstr>The CAPC Advantage</vt:lpstr>
      <vt:lpstr>Our Return on  Investment</vt:lpstr>
      <vt:lpstr>Consider This</vt:lpstr>
      <vt:lpstr>PowerPoint Presentation</vt:lpstr>
      <vt:lpstr>Again, why is CAPC membership  important?</vt:lpstr>
      <vt:lpstr>PowerPoint Presentation</vt:lpstr>
      <vt:lpstr>Thank you.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Value_PPT_template</dc:title>
  <dc:subject/>
  <dc:creator>Lisa Morgan</dc:creator>
  <cp:keywords/>
  <dc:description/>
  <cp:lastModifiedBy>Scholl, Melissa</cp:lastModifiedBy>
  <cp:revision>51</cp:revision>
  <dcterms:created xsi:type="dcterms:W3CDTF">2019-08-31T12:34:40Z</dcterms:created>
  <dcterms:modified xsi:type="dcterms:W3CDTF">2023-06-28T17:10:40Z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2019-08-12T10:00:00Z</vt:filetime>
  </property>
  <property fmtid="{D5CDD505-2E9C-101B-9397-08002B2CF9AE}" pid="3" name="Creator">
    <vt:lpwstr>PowerPoint</vt:lpwstr>
  </property>
  <property fmtid="{D5CDD505-2E9C-101B-9397-08002B2CF9AE}" pid="4" name="LastSaved">
    <vt:filetime>2019-08-30T10:00:00Z</vt:filetime>
  </property>
</Properties>
</file>