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4114800" cy="5029200"/>
  <p:notesSz cx="4114800" cy="5029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25"/>
    <p:restoredTop sz="83125" autoAdjust="0"/>
  </p:normalViewPr>
  <p:slideViewPr>
    <p:cSldViewPr>
      <p:cViewPr>
        <p:scale>
          <a:sx n="300" d="100"/>
          <a:sy n="300" d="100"/>
        </p:scale>
        <p:origin x="616" y="-6272"/>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6493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lang="en-US" dirty="0"/>
          </a:p>
          <a:p>
            <a:endParaRPr lang="en-US" dirty="0"/>
          </a:p>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08610" y="1559052"/>
            <a:ext cx="3497580" cy="1056131"/>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617220" y="2816352"/>
            <a:ext cx="2880359" cy="12573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05740" y="1156716"/>
            <a:ext cx="1789938" cy="331927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119121" y="1156716"/>
            <a:ext cx="1789938" cy="3319272"/>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46721" y="1589185"/>
            <a:ext cx="0" cy="95250"/>
          </a:xfrm>
          <a:custGeom>
            <a:avLst/>
            <a:gdLst/>
            <a:ahLst/>
            <a:cxnLst/>
            <a:rect l="l" t="t" r="r" b="b"/>
            <a:pathLst>
              <a:path h="95250">
                <a:moveTo>
                  <a:pt x="0" y="95249"/>
                </a:moveTo>
                <a:lnTo>
                  <a:pt x="0" y="0"/>
                </a:lnTo>
              </a:path>
            </a:pathLst>
          </a:custGeom>
          <a:ln w="6350">
            <a:solidFill>
              <a:srgbClr val="2E2D29"/>
            </a:solidFill>
          </a:ln>
        </p:spPr>
        <p:txBody>
          <a:bodyPr wrap="square" lIns="0" tIns="0" rIns="0" bIns="0" rtlCol="0"/>
          <a:lstStyle/>
          <a:p>
            <a:endParaRPr/>
          </a:p>
        </p:txBody>
      </p:sp>
      <p:sp>
        <p:nvSpPr>
          <p:cNvPr id="17" name="bk object 17"/>
          <p:cNvSpPr/>
          <p:nvPr/>
        </p:nvSpPr>
        <p:spPr>
          <a:xfrm>
            <a:off x="746721" y="1885950"/>
            <a:ext cx="0" cy="32384"/>
          </a:xfrm>
          <a:custGeom>
            <a:avLst/>
            <a:gdLst/>
            <a:ahLst/>
            <a:cxnLst/>
            <a:rect l="l" t="t" r="r" b="b"/>
            <a:pathLst>
              <a:path h="32385">
                <a:moveTo>
                  <a:pt x="0" y="31847"/>
                </a:moveTo>
                <a:lnTo>
                  <a:pt x="0" y="0"/>
                </a:lnTo>
              </a:path>
            </a:pathLst>
          </a:custGeom>
          <a:ln w="6350">
            <a:solidFill>
              <a:srgbClr val="2E2D29"/>
            </a:solidFill>
          </a:ln>
        </p:spPr>
        <p:txBody>
          <a:bodyPr wrap="square" lIns="0" tIns="0" rIns="0" bIns="0" rtlCol="0"/>
          <a:lstStyle/>
          <a:p>
            <a:endParaRPr/>
          </a:p>
        </p:txBody>
      </p:sp>
      <p:sp>
        <p:nvSpPr>
          <p:cNvPr id="18" name="bk object 18"/>
          <p:cNvSpPr/>
          <p:nvPr/>
        </p:nvSpPr>
        <p:spPr>
          <a:xfrm>
            <a:off x="746721" y="2035273"/>
            <a:ext cx="0" cy="25400"/>
          </a:xfrm>
          <a:custGeom>
            <a:avLst/>
            <a:gdLst/>
            <a:ahLst/>
            <a:cxnLst/>
            <a:rect l="l" t="t" r="r" b="b"/>
            <a:pathLst>
              <a:path h="25400">
                <a:moveTo>
                  <a:pt x="0" y="25399"/>
                </a:moveTo>
                <a:lnTo>
                  <a:pt x="0" y="0"/>
                </a:lnTo>
              </a:path>
            </a:pathLst>
          </a:custGeom>
          <a:ln w="6350">
            <a:solidFill>
              <a:srgbClr val="2E2D29"/>
            </a:solidFill>
          </a:ln>
        </p:spPr>
        <p:txBody>
          <a:bodyPr wrap="square" lIns="0" tIns="0" rIns="0" bIns="0" rtlCol="0"/>
          <a:lstStyle/>
          <a:p>
            <a:endParaRPr/>
          </a:p>
        </p:txBody>
      </p:sp>
      <p:sp>
        <p:nvSpPr>
          <p:cNvPr id="19" name="bk object 19"/>
          <p:cNvSpPr/>
          <p:nvPr/>
        </p:nvSpPr>
        <p:spPr>
          <a:xfrm>
            <a:off x="746721" y="2167035"/>
            <a:ext cx="0" cy="73025"/>
          </a:xfrm>
          <a:custGeom>
            <a:avLst/>
            <a:gdLst/>
            <a:ahLst/>
            <a:cxnLst/>
            <a:rect l="l" t="t" r="r" b="b"/>
            <a:pathLst>
              <a:path h="73025">
                <a:moveTo>
                  <a:pt x="0" y="73025"/>
                </a:moveTo>
                <a:lnTo>
                  <a:pt x="0" y="0"/>
                </a:lnTo>
              </a:path>
            </a:pathLst>
          </a:custGeom>
          <a:ln w="6350">
            <a:solidFill>
              <a:srgbClr val="2E2D29"/>
            </a:solidFill>
          </a:ln>
        </p:spPr>
        <p:txBody>
          <a:bodyPr wrap="square" lIns="0" tIns="0" rIns="0" bIns="0" rtlCol="0"/>
          <a:lstStyle/>
          <a:p>
            <a:endParaRPr/>
          </a:p>
        </p:txBody>
      </p:sp>
      <p:sp>
        <p:nvSpPr>
          <p:cNvPr id="20" name="bk object 20"/>
          <p:cNvSpPr/>
          <p:nvPr/>
        </p:nvSpPr>
        <p:spPr>
          <a:xfrm>
            <a:off x="1168995" y="1104997"/>
            <a:ext cx="3175" cy="379730"/>
          </a:xfrm>
          <a:custGeom>
            <a:avLst/>
            <a:gdLst/>
            <a:ahLst/>
            <a:cxnLst/>
            <a:rect l="l" t="t" r="r" b="b"/>
            <a:pathLst>
              <a:path w="3175" h="379730">
                <a:moveTo>
                  <a:pt x="3175" y="0"/>
                </a:moveTo>
                <a:lnTo>
                  <a:pt x="0" y="379412"/>
                </a:lnTo>
              </a:path>
            </a:pathLst>
          </a:custGeom>
          <a:ln w="6350">
            <a:solidFill>
              <a:srgbClr val="2E2D29"/>
            </a:solidFill>
          </a:ln>
        </p:spPr>
        <p:txBody>
          <a:bodyPr wrap="square" lIns="0" tIns="0" rIns="0" bIns="0" rtlCol="0"/>
          <a:lstStyle/>
          <a:p>
            <a:endParaRPr/>
          </a:p>
        </p:txBody>
      </p:sp>
      <p:sp>
        <p:nvSpPr>
          <p:cNvPr id="21" name="bk object 21"/>
          <p:cNvSpPr/>
          <p:nvPr/>
        </p:nvSpPr>
        <p:spPr>
          <a:xfrm>
            <a:off x="1629371" y="2060672"/>
            <a:ext cx="0" cy="82550"/>
          </a:xfrm>
          <a:custGeom>
            <a:avLst/>
            <a:gdLst/>
            <a:ahLst/>
            <a:cxnLst/>
            <a:rect l="l" t="t" r="r" b="b"/>
            <a:pathLst>
              <a:path h="82550">
                <a:moveTo>
                  <a:pt x="0" y="82550"/>
                </a:moveTo>
                <a:lnTo>
                  <a:pt x="0" y="0"/>
                </a:lnTo>
              </a:path>
            </a:pathLst>
          </a:custGeom>
          <a:ln w="6350">
            <a:solidFill>
              <a:srgbClr val="2E2D29"/>
            </a:solidFill>
          </a:ln>
        </p:spPr>
        <p:txBody>
          <a:bodyPr wrap="square" lIns="0" tIns="0" rIns="0" bIns="0" rtlCol="0"/>
          <a:lstStyle/>
          <a:p>
            <a:endParaRPr/>
          </a:p>
        </p:txBody>
      </p:sp>
      <p:sp>
        <p:nvSpPr>
          <p:cNvPr id="22" name="bk object 22"/>
          <p:cNvSpPr/>
          <p:nvPr/>
        </p:nvSpPr>
        <p:spPr>
          <a:xfrm>
            <a:off x="1521420" y="2138460"/>
            <a:ext cx="228600" cy="0"/>
          </a:xfrm>
          <a:custGeom>
            <a:avLst/>
            <a:gdLst/>
            <a:ahLst/>
            <a:cxnLst/>
            <a:rect l="l" t="t" r="r" b="b"/>
            <a:pathLst>
              <a:path w="228600">
                <a:moveTo>
                  <a:pt x="0" y="0"/>
                </a:moveTo>
                <a:lnTo>
                  <a:pt x="228600" y="0"/>
                </a:lnTo>
              </a:path>
            </a:pathLst>
          </a:custGeom>
          <a:ln w="6350">
            <a:solidFill>
              <a:srgbClr val="2E2D29"/>
            </a:solidFill>
          </a:ln>
        </p:spPr>
        <p:txBody>
          <a:bodyPr wrap="square" lIns="0" tIns="0" rIns="0" bIns="0" rtlCol="0"/>
          <a:lstStyle/>
          <a:p>
            <a:endParaRPr/>
          </a:p>
        </p:txBody>
      </p:sp>
      <p:sp>
        <p:nvSpPr>
          <p:cNvPr id="23" name="bk object 23"/>
          <p:cNvSpPr/>
          <p:nvPr/>
        </p:nvSpPr>
        <p:spPr>
          <a:xfrm>
            <a:off x="1629370" y="1501872"/>
            <a:ext cx="3175" cy="358775"/>
          </a:xfrm>
          <a:custGeom>
            <a:avLst/>
            <a:gdLst/>
            <a:ahLst/>
            <a:cxnLst/>
            <a:rect l="l" t="t" r="r" b="b"/>
            <a:pathLst>
              <a:path w="3175" h="358775">
                <a:moveTo>
                  <a:pt x="3175" y="0"/>
                </a:moveTo>
                <a:lnTo>
                  <a:pt x="0" y="358775"/>
                </a:lnTo>
              </a:path>
            </a:pathLst>
          </a:custGeom>
          <a:ln w="6350">
            <a:solidFill>
              <a:srgbClr val="2E2D29"/>
            </a:solidFill>
          </a:ln>
        </p:spPr>
        <p:txBody>
          <a:bodyPr wrap="square" lIns="0" tIns="0" rIns="0" bIns="0" rtlCol="0"/>
          <a:lstStyle/>
          <a:p>
            <a:endParaRPr/>
          </a:p>
        </p:txBody>
      </p:sp>
      <p:sp>
        <p:nvSpPr>
          <p:cNvPr id="24" name="bk object 24"/>
          <p:cNvSpPr/>
          <p:nvPr/>
        </p:nvSpPr>
        <p:spPr>
          <a:xfrm>
            <a:off x="635595" y="2238473"/>
            <a:ext cx="206375" cy="0"/>
          </a:xfrm>
          <a:custGeom>
            <a:avLst/>
            <a:gdLst/>
            <a:ahLst/>
            <a:cxnLst/>
            <a:rect l="l" t="t" r="r" b="b"/>
            <a:pathLst>
              <a:path w="206375">
                <a:moveTo>
                  <a:pt x="0" y="0"/>
                </a:moveTo>
                <a:lnTo>
                  <a:pt x="206374" y="0"/>
                </a:lnTo>
              </a:path>
            </a:pathLst>
          </a:custGeom>
          <a:ln w="6350">
            <a:solidFill>
              <a:srgbClr val="2E2D29"/>
            </a:solidFill>
          </a:ln>
        </p:spPr>
        <p:txBody>
          <a:bodyPr wrap="square" lIns="0" tIns="0" rIns="0" bIns="0" rtlCol="0"/>
          <a:lstStyle/>
          <a:p>
            <a:endParaRPr/>
          </a:p>
        </p:txBody>
      </p:sp>
      <p:sp>
        <p:nvSpPr>
          <p:cNvPr id="25" name="bk object 25"/>
          <p:cNvSpPr/>
          <p:nvPr/>
        </p:nvSpPr>
        <p:spPr>
          <a:xfrm>
            <a:off x="1172170" y="1435197"/>
            <a:ext cx="0" cy="107950"/>
          </a:xfrm>
          <a:custGeom>
            <a:avLst/>
            <a:gdLst/>
            <a:ahLst/>
            <a:cxnLst/>
            <a:rect l="l" t="t" r="r" b="b"/>
            <a:pathLst>
              <a:path h="107950">
                <a:moveTo>
                  <a:pt x="0" y="0"/>
                </a:moveTo>
                <a:lnTo>
                  <a:pt x="1" y="107950"/>
                </a:lnTo>
              </a:path>
            </a:pathLst>
          </a:custGeom>
          <a:ln w="6350">
            <a:solidFill>
              <a:srgbClr val="2E2D29"/>
            </a:solidFill>
          </a:ln>
        </p:spPr>
        <p:txBody>
          <a:bodyPr wrap="square" lIns="0" tIns="0" rIns="0" bIns="0" rtlCol="0"/>
          <a:lstStyle/>
          <a:p>
            <a:endParaRPr/>
          </a:p>
        </p:txBody>
      </p:sp>
      <p:sp>
        <p:nvSpPr>
          <p:cNvPr id="26" name="bk object 26"/>
          <p:cNvSpPr/>
          <p:nvPr/>
        </p:nvSpPr>
        <p:spPr>
          <a:xfrm>
            <a:off x="829271" y="1547911"/>
            <a:ext cx="735330" cy="0"/>
          </a:xfrm>
          <a:custGeom>
            <a:avLst/>
            <a:gdLst/>
            <a:ahLst/>
            <a:cxnLst/>
            <a:rect l="l" t="t" r="r" b="b"/>
            <a:pathLst>
              <a:path w="735330">
                <a:moveTo>
                  <a:pt x="0" y="0"/>
                </a:moveTo>
                <a:lnTo>
                  <a:pt x="735013" y="0"/>
                </a:lnTo>
              </a:path>
            </a:pathLst>
          </a:custGeom>
          <a:ln w="6350">
            <a:solidFill>
              <a:srgbClr val="2E2D29"/>
            </a:solidFill>
          </a:ln>
        </p:spPr>
        <p:txBody>
          <a:bodyPr wrap="square" lIns="0" tIns="0" rIns="0" bIns="0" rtlCol="0"/>
          <a:lstStyle/>
          <a:p>
            <a:endParaRPr/>
          </a:p>
        </p:txBody>
      </p:sp>
      <p:sp>
        <p:nvSpPr>
          <p:cNvPr id="27" name="bk object 27"/>
          <p:cNvSpPr/>
          <p:nvPr/>
        </p:nvSpPr>
        <p:spPr>
          <a:xfrm>
            <a:off x="335279" y="597408"/>
            <a:ext cx="256032" cy="216408"/>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205740" y="201167"/>
            <a:ext cx="3703319" cy="804671"/>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05740" y="1156716"/>
            <a:ext cx="3703319" cy="331927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399032" y="4677156"/>
            <a:ext cx="1316735" cy="25146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05740" y="4677156"/>
            <a:ext cx="946404" cy="25146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5/1/20</a:t>
            </a:fld>
            <a:endParaRPr lang="en-US"/>
          </a:p>
        </p:txBody>
      </p:sp>
      <p:sp>
        <p:nvSpPr>
          <p:cNvPr id="6" name="Holder 6"/>
          <p:cNvSpPr>
            <a:spLocks noGrp="1"/>
          </p:cNvSpPr>
          <p:nvPr>
            <p:ph type="sldNum" sz="quarter" idx="7"/>
          </p:nvPr>
        </p:nvSpPr>
        <p:spPr>
          <a:xfrm>
            <a:off x="2962656" y="4677156"/>
            <a:ext cx="946404" cy="25146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hyperlink" Target="http://www.capc.org/toolkits/covid-19-response-resources/" TargetMode="External"/><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29703" y="277580"/>
            <a:ext cx="1783714" cy="458470"/>
          </a:xfrm>
          <a:prstGeom prst="rect">
            <a:avLst/>
          </a:prstGeom>
        </p:spPr>
        <p:txBody>
          <a:bodyPr vert="horz" wrap="square" lIns="0" tIns="0" rIns="0" bIns="0" rtlCol="0">
            <a:spAutoFit/>
          </a:bodyPr>
          <a:lstStyle/>
          <a:p>
            <a:pPr marL="302260" marR="5080" indent="-290195">
              <a:lnSpc>
                <a:spcPct val="153300"/>
              </a:lnSpc>
            </a:pPr>
            <a:r>
              <a:rPr sz="1200" b="1" spc="-35" dirty="0">
                <a:solidFill>
                  <a:srgbClr val="1D4999"/>
                </a:solidFill>
                <a:latin typeface="Calibri"/>
                <a:cs typeface="Calibri"/>
              </a:rPr>
              <a:t>P</a:t>
            </a:r>
            <a:r>
              <a:rPr sz="1200" b="1" spc="-15" dirty="0">
                <a:solidFill>
                  <a:srgbClr val="1D4999"/>
                </a:solidFill>
                <a:latin typeface="Calibri"/>
                <a:cs typeface="Calibri"/>
              </a:rPr>
              <a:t>a</a:t>
            </a:r>
            <a:r>
              <a:rPr sz="1200" b="1" dirty="0">
                <a:solidFill>
                  <a:srgbClr val="1D4999"/>
                </a:solidFill>
                <a:latin typeface="Calibri"/>
                <a:cs typeface="Calibri"/>
              </a:rPr>
              <a:t>lli</a:t>
            </a:r>
            <a:r>
              <a:rPr sz="1200" b="1" spc="-30" dirty="0">
                <a:solidFill>
                  <a:srgbClr val="1D4999"/>
                </a:solidFill>
                <a:latin typeface="Calibri"/>
                <a:cs typeface="Calibri"/>
              </a:rPr>
              <a:t>a</a:t>
            </a:r>
            <a:r>
              <a:rPr sz="1200" b="1" spc="-10" dirty="0">
                <a:solidFill>
                  <a:srgbClr val="1D4999"/>
                </a:solidFill>
                <a:latin typeface="Calibri"/>
                <a:cs typeface="Calibri"/>
              </a:rPr>
              <a:t>t</a:t>
            </a:r>
            <a:r>
              <a:rPr sz="1200" b="1" dirty="0">
                <a:solidFill>
                  <a:srgbClr val="1D4999"/>
                </a:solidFill>
                <a:latin typeface="Calibri"/>
                <a:cs typeface="Calibri"/>
              </a:rPr>
              <a:t>i</a:t>
            </a:r>
            <a:r>
              <a:rPr sz="1200" b="1" spc="-20" dirty="0">
                <a:solidFill>
                  <a:srgbClr val="1D4999"/>
                </a:solidFill>
                <a:latin typeface="Calibri"/>
                <a:cs typeface="Calibri"/>
              </a:rPr>
              <a:t>v</a:t>
            </a:r>
            <a:r>
              <a:rPr sz="1200" b="1" dirty="0">
                <a:solidFill>
                  <a:srgbClr val="1D4999"/>
                </a:solidFill>
                <a:latin typeface="Calibri"/>
                <a:cs typeface="Calibri"/>
              </a:rPr>
              <a:t>e </a:t>
            </a:r>
            <a:r>
              <a:rPr sz="1200" b="1" spc="-10" dirty="0">
                <a:solidFill>
                  <a:srgbClr val="1D4999"/>
                </a:solidFill>
                <a:latin typeface="Calibri"/>
                <a:cs typeface="Calibri"/>
              </a:rPr>
              <a:t>C</a:t>
            </a:r>
            <a:r>
              <a:rPr sz="1200" b="1" spc="-20" dirty="0">
                <a:solidFill>
                  <a:srgbClr val="1D4999"/>
                </a:solidFill>
                <a:latin typeface="Calibri"/>
                <a:cs typeface="Calibri"/>
              </a:rPr>
              <a:t>a</a:t>
            </a:r>
            <a:r>
              <a:rPr sz="1200" b="1" spc="-15" dirty="0">
                <a:solidFill>
                  <a:srgbClr val="1D4999"/>
                </a:solidFill>
                <a:latin typeface="Calibri"/>
                <a:cs typeface="Calibri"/>
              </a:rPr>
              <a:t>r</a:t>
            </a:r>
            <a:r>
              <a:rPr sz="1200" b="1" dirty="0">
                <a:solidFill>
                  <a:srgbClr val="1D4999"/>
                </a:solidFill>
                <a:latin typeface="Calibri"/>
                <a:cs typeface="Calibri"/>
              </a:rPr>
              <a:t>e </a:t>
            </a:r>
            <a:r>
              <a:rPr sz="1200" b="1" spc="-25" dirty="0">
                <a:solidFill>
                  <a:srgbClr val="1D4999"/>
                </a:solidFill>
                <a:latin typeface="Calibri"/>
                <a:cs typeface="Calibri"/>
              </a:rPr>
              <a:t>f</a:t>
            </a:r>
            <a:r>
              <a:rPr sz="1200" b="1" spc="-5" dirty="0">
                <a:solidFill>
                  <a:srgbClr val="1D4999"/>
                </a:solidFill>
                <a:latin typeface="Calibri"/>
                <a:cs typeface="Calibri"/>
              </a:rPr>
              <a:t>o</a:t>
            </a:r>
            <a:r>
              <a:rPr sz="1200" b="1" dirty="0">
                <a:solidFill>
                  <a:srgbClr val="1D4999"/>
                </a:solidFill>
                <a:latin typeface="Calibri"/>
                <a:cs typeface="Calibri"/>
              </a:rPr>
              <a:t>r </a:t>
            </a:r>
            <a:r>
              <a:rPr sz="1200" b="1" spc="-10" dirty="0">
                <a:solidFill>
                  <a:srgbClr val="1D4999"/>
                </a:solidFill>
                <a:latin typeface="Calibri"/>
                <a:cs typeface="Calibri"/>
              </a:rPr>
              <a:t>C</a:t>
            </a:r>
            <a:r>
              <a:rPr sz="1200" b="1" spc="-20" dirty="0">
                <a:solidFill>
                  <a:srgbClr val="1D4999"/>
                </a:solidFill>
                <a:latin typeface="Calibri"/>
                <a:cs typeface="Calibri"/>
              </a:rPr>
              <a:t>O</a:t>
            </a:r>
            <a:r>
              <a:rPr sz="1200" b="1" dirty="0">
                <a:solidFill>
                  <a:srgbClr val="1D4999"/>
                </a:solidFill>
                <a:latin typeface="Calibri"/>
                <a:cs typeface="Calibri"/>
              </a:rPr>
              <a:t>VI</a:t>
            </a:r>
            <a:r>
              <a:rPr sz="1200" b="1" spc="5" dirty="0">
                <a:solidFill>
                  <a:srgbClr val="1D4999"/>
                </a:solidFill>
                <a:latin typeface="Calibri"/>
                <a:cs typeface="Calibri"/>
              </a:rPr>
              <a:t>D</a:t>
            </a:r>
            <a:r>
              <a:rPr sz="1200" b="1" spc="-5" dirty="0">
                <a:solidFill>
                  <a:srgbClr val="1D4999"/>
                </a:solidFill>
                <a:latin typeface="Calibri"/>
                <a:cs typeface="Calibri"/>
              </a:rPr>
              <a:t>-</a:t>
            </a:r>
            <a:r>
              <a:rPr sz="1200" b="1" spc="-10" dirty="0">
                <a:solidFill>
                  <a:srgbClr val="1D4999"/>
                </a:solidFill>
                <a:latin typeface="Calibri"/>
                <a:cs typeface="Calibri"/>
              </a:rPr>
              <a:t>19</a:t>
            </a:r>
            <a:r>
              <a:rPr sz="1200" b="1" spc="-5" dirty="0">
                <a:solidFill>
                  <a:srgbClr val="1D4999"/>
                </a:solidFill>
                <a:latin typeface="Calibri"/>
                <a:cs typeface="Calibri"/>
              </a:rPr>
              <a:t> </a:t>
            </a:r>
            <a:r>
              <a:rPr sz="1200" b="1" spc="-20" dirty="0">
                <a:solidFill>
                  <a:srgbClr val="1D4999"/>
                </a:solidFill>
                <a:latin typeface="Calibri"/>
                <a:cs typeface="Calibri"/>
              </a:rPr>
              <a:t>R</a:t>
            </a:r>
            <a:r>
              <a:rPr sz="1200" b="1" spc="-5" dirty="0">
                <a:solidFill>
                  <a:srgbClr val="1D4999"/>
                </a:solidFill>
                <a:latin typeface="Calibri"/>
                <a:cs typeface="Calibri"/>
              </a:rPr>
              <a:t>e</a:t>
            </a:r>
            <a:r>
              <a:rPr sz="1200" b="1" dirty="0">
                <a:solidFill>
                  <a:srgbClr val="1D4999"/>
                </a:solidFill>
                <a:latin typeface="Calibri"/>
                <a:cs typeface="Calibri"/>
              </a:rPr>
              <a:t>li</a:t>
            </a:r>
            <a:r>
              <a:rPr sz="1200" b="1" spc="-15" dirty="0">
                <a:solidFill>
                  <a:srgbClr val="1D4999"/>
                </a:solidFill>
                <a:latin typeface="Calibri"/>
                <a:cs typeface="Calibri"/>
              </a:rPr>
              <a:t>e</a:t>
            </a:r>
            <a:r>
              <a:rPr sz="1200" b="1" dirty="0">
                <a:solidFill>
                  <a:srgbClr val="1D4999"/>
                </a:solidFill>
                <a:latin typeface="Calibri"/>
                <a:cs typeface="Calibri"/>
              </a:rPr>
              <a:t>f</a:t>
            </a:r>
            <a:r>
              <a:rPr sz="1200" b="1" spc="-5" dirty="0">
                <a:solidFill>
                  <a:srgbClr val="1D4999"/>
                </a:solidFill>
                <a:latin typeface="Calibri"/>
                <a:cs typeface="Calibri"/>
              </a:rPr>
              <a:t> o</a:t>
            </a:r>
            <a:r>
              <a:rPr sz="1200" b="1" dirty="0">
                <a:solidFill>
                  <a:srgbClr val="1D4999"/>
                </a:solidFill>
                <a:latin typeface="Calibri"/>
                <a:cs typeface="Calibri"/>
              </a:rPr>
              <a:t>f</a:t>
            </a:r>
            <a:r>
              <a:rPr sz="1200" b="1" spc="-5" dirty="0">
                <a:solidFill>
                  <a:srgbClr val="1D4999"/>
                </a:solidFill>
                <a:latin typeface="Calibri"/>
                <a:cs typeface="Calibri"/>
              </a:rPr>
              <a:t> </a:t>
            </a:r>
            <a:r>
              <a:rPr sz="1200" b="1" spc="5" dirty="0">
                <a:solidFill>
                  <a:srgbClr val="1D4999"/>
                </a:solidFill>
                <a:latin typeface="Calibri"/>
                <a:cs typeface="Calibri"/>
              </a:rPr>
              <a:t>D</a:t>
            </a:r>
            <a:r>
              <a:rPr sz="1200" b="1" spc="-15" dirty="0">
                <a:solidFill>
                  <a:srgbClr val="1D4999"/>
                </a:solidFill>
                <a:latin typeface="Calibri"/>
                <a:cs typeface="Calibri"/>
              </a:rPr>
              <a:t>y</a:t>
            </a:r>
            <a:r>
              <a:rPr sz="1200" b="1" spc="-10" dirty="0">
                <a:solidFill>
                  <a:srgbClr val="1D4999"/>
                </a:solidFill>
                <a:latin typeface="Calibri"/>
                <a:cs typeface="Calibri"/>
              </a:rPr>
              <a:t>s</a:t>
            </a:r>
            <a:r>
              <a:rPr sz="1200" b="1" spc="-5" dirty="0">
                <a:solidFill>
                  <a:srgbClr val="1D4999"/>
                </a:solidFill>
                <a:latin typeface="Calibri"/>
                <a:cs typeface="Calibri"/>
              </a:rPr>
              <a:t>pne</a:t>
            </a:r>
            <a:r>
              <a:rPr sz="1200" b="1" spc="-10" dirty="0">
                <a:solidFill>
                  <a:srgbClr val="1D4999"/>
                </a:solidFill>
                <a:latin typeface="Calibri"/>
                <a:cs typeface="Calibri"/>
              </a:rPr>
              <a:t>a</a:t>
            </a:r>
            <a:endParaRPr sz="1200" dirty="0">
              <a:latin typeface="Calibri"/>
              <a:cs typeface="Calibri"/>
            </a:endParaRPr>
          </a:p>
        </p:txBody>
      </p:sp>
      <p:sp>
        <p:nvSpPr>
          <p:cNvPr id="3" name="object 3"/>
          <p:cNvSpPr/>
          <p:nvPr/>
        </p:nvSpPr>
        <p:spPr>
          <a:xfrm>
            <a:off x="201272" y="533400"/>
            <a:ext cx="3801745" cy="0"/>
          </a:xfrm>
          <a:custGeom>
            <a:avLst/>
            <a:gdLst/>
            <a:ahLst/>
            <a:cxnLst/>
            <a:rect l="l" t="t" r="r" b="b"/>
            <a:pathLst>
              <a:path w="3801745">
                <a:moveTo>
                  <a:pt x="0" y="0"/>
                </a:moveTo>
                <a:lnTo>
                  <a:pt x="3801138" y="1"/>
                </a:lnTo>
              </a:path>
            </a:pathLst>
          </a:custGeom>
          <a:ln w="25400">
            <a:solidFill>
              <a:srgbClr val="1D4999"/>
            </a:solidFill>
          </a:ln>
        </p:spPr>
        <p:txBody>
          <a:bodyPr wrap="square" lIns="0" tIns="0" rIns="0" bIns="0" rtlCol="0"/>
          <a:lstStyle/>
          <a:p>
            <a:endParaRPr/>
          </a:p>
        </p:txBody>
      </p:sp>
      <p:sp>
        <p:nvSpPr>
          <p:cNvPr id="4" name="object 4"/>
          <p:cNvSpPr txBox="1"/>
          <p:nvPr/>
        </p:nvSpPr>
        <p:spPr>
          <a:xfrm>
            <a:off x="1488464" y="3062732"/>
            <a:ext cx="1141730" cy="177800"/>
          </a:xfrm>
          <a:prstGeom prst="rect">
            <a:avLst/>
          </a:prstGeom>
        </p:spPr>
        <p:txBody>
          <a:bodyPr vert="horz" wrap="square" lIns="0" tIns="0" rIns="0" bIns="0" rtlCol="0">
            <a:spAutoFit/>
          </a:bodyPr>
          <a:lstStyle/>
          <a:p>
            <a:pPr marL="12700">
              <a:lnSpc>
                <a:spcPct val="100000"/>
              </a:lnSpc>
            </a:pPr>
            <a:r>
              <a:rPr sz="1200" b="1" spc="-10" dirty="0">
                <a:solidFill>
                  <a:srgbClr val="1D4999"/>
                </a:solidFill>
                <a:latin typeface="Calibri"/>
                <a:cs typeface="Calibri"/>
              </a:rPr>
              <a:t>O</a:t>
            </a:r>
            <a:r>
              <a:rPr sz="1200" b="1" dirty="0">
                <a:solidFill>
                  <a:srgbClr val="1D4999"/>
                </a:solidFill>
                <a:latin typeface="Calibri"/>
                <a:cs typeface="Calibri"/>
              </a:rPr>
              <a:t>pioi</a:t>
            </a:r>
            <a:r>
              <a:rPr sz="1200" b="1" spc="-10" dirty="0">
                <a:solidFill>
                  <a:srgbClr val="1D4999"/>
                </a:solidFill>
                <a:latin typeface="Calibri"/>
                <a:cs typeface="Calibri"/>
              </a:rPr>
              <a:t>d</a:t>
            </a:r>
            <a:r>
              <a:rPr sz="1200" b="1" spc="10" dirty="0">
                <a:solidFill>
                  <a:srgbClr val="1D4999"/>
                </a:solidFill>
                <a:latin typeface="Calibri"/>
                <a:cs typeface="Calibri"/>
              </a:rPr>
              <a:t> </a:t>
            </a:r>
            <a:r>
              <a:rPr sz="1200" b="1" spc="-10" dirty="0">
                <a:solidFill>
                  <a:srgbClr val="1D4999"/>
                </a:solidFill>
                <a:latin typeface="Calibri"/>
                <a:cs typeface="Calibri"/>
              </a:rPr>
              <a:t>Q</a:t>
            </a:r>
            <a:r>
              <a:rPr sz="1200" b="1" dirty="0">
                <a:solidFill>
                  <a:srgbClr val="1D4999"/>
                </a:solidFill>
                <a:latin typeface="Calibri"/>
                <a:cs typeface="Calibri"/>
              </a:rPr>
              <a:t>ui</a:t>
            </a:r>
            <a:r>
              <a:rPr sz="1200" b="1" spc="-5" dirty="0">
                <a:solidFill>
                  <a:srgbClr val="1D4999"/>
                </a:solidFill>
                <a:latin typeface="Calibri"/>
                <a:cs typeface="Calibri"/>
              </a:rPr>
              <a:t>c</a:t>
            </a:r>
            <a:r>
              <a:rPr sz="1200" b="1" spc="-10" dirty="0">
                <a:solidFill>
                  <a:srgbClr val="1D4999"/>
                </a:solidFill>
                <a:latin typeface="Calibri"/>
                <a:cs typeface="Calibri"/>
              </a:rPr>
              <a:t>k</a:t>
            </a:r>
            <a:r>
              <a:rPr sz="1200" b="1" dirty="0">
                <a:solidFill>
                  <a:srgbClr val="1D4999"/>
                </a:solidFill>
                <a:latin typeface="Calibri"/>
                <a:cs typeface="Calibri"/>
              </a:rPr>
              <a:t> </a:t>
            </a:r>
            <a:r>
              <a:rPr sz="1200" b="1" spc="5" dirty="0">
                <a:solidFill>
                  <a:srgbClr val="1D4999"/>
                </a:solidFill>
                <a:latin typeface="Calibri"/>
                <a:cs typeface="Calibri"/>
              </a:rPr>
              <a:t>T</a:t>
            </a:r>
            <a:r>
              <a:rPr sz="1200" b="1" dirty="0">
                <a:solidFill>
                  <a:srgbClr val="1D4999"/>
                </a:solidFill>
                <a:latin typeface="Calibri"/>
                <a:cs typeface="Calibri"/>
              </a:rPr>
              <a:t>i</a:t>
            </a:r>
            <a:r>
              <a:rPr sz="1200" b="1" spc="-10" dirty="0">
                <a:solidFill>
                  <a:srgbClr val="1D4999"/>
                </a:solidFill>
                <a:latin typeface="Calibri"/>
                <a:cs typeface="Calibri"/>
              </a:rPr>
              <a:t>ps</a:t>
            </a:r>
            <a:endParaRPr sz="1200">
              <a:latin typeface="Calibri"/>
              <a:cs typeface="Calibri"/>
            </a:endParaRPr>
          </a:p>
        </p:txBody>
      </p:sp>
      <p:sp>
        <p:nvSpPr>
          <p:cNvPr id="5" name="object 5"/>
          <p:cNvSpPr/>
          <p:nvPr/>
        </p:nvSpPr>
        <p:spPr>
          <a:xfrm>
            <a:off x="353568" y="3090672"/>
            <a:ext cx="198119" cy="198119"/>
          </a:xfrm>
          <a:prstGeom prst="rect">
            <a:avLst/>
          </a:prstGeom>
          <a:blipFill>
            <a:blip r:embed="rId3" cstate="print"/>
            <a:stretch>
              <a:fillRect/>
            </a:stretch>
          </a:blipFill>
        </p:spPr>
        <p:txBody>
          <a:bodyPr wrap="square" lIns="0" tIns="0" rIns="0" bIns="0" rtlCol="0"/>
          <a:lstStyle/>
          <a:p>
            <a:endParaRPr/>
          </a:p>
        </p:txBody>
      </p:sp>
      <p:sp>
        <p:nvSpPr>
          <p:cNvPr id="6" name="object 6"/>
          <p:cNvSpPr txBox="1"/>
          <p:nvPr/>
        </p:nvSpPr>
        <p:spPr>
          <a:xfrm>
            <a:off x="600142" y="936722"/>
            <a:ext cx="1073150" cy="116205"/>
          </a:xfrm>
          <a:prstGeom prst="rect">
            <a:avLst/>
          </a:prstGeom>
          <a:solidFill>
            <a:srgbClr val="1EA2DC"/>
          </a:solidFill>
        </p:spPr>
        <p:txBody>
          <a:bodyPr vert="horz" wrap="square" lIns="0" tIns="0" rIns="0" bIns="0" rtlCol="0">
            <a:spAutoFit/>
          </a:bodyPr>
          <a:lstStyle/>
          <a:p>
            <a:pPr marL="222885">
              <a:lnSpc>
                <a:spcPct val="100000"/>
              </a:lnSpc>
            </a:pPr>
            <a:r>
              <a:rPr sz="600" spc="5" dirty="0">
                <a:solidFill>
                  <a:srgbClr val="FFFFFF"/>
                </a:solidFill>
                <a:latin typeface="Calibri"/>
                <a:cs typeface="Calibri"/>
              </a:rPr>
              <a:t>Re</a:t>
            </a:r>
            <a:r>
              <a:rPr sz="600" spc="-15" dirty="0">
                <a:solidFill>
                  <a:srgbClr val="FFFFFF"/>
                </a:solidFill>
                <a:latin typeface="Calibri"/>
                <a:cs typeface="Calibri"/>
              </a:rPr>
              <a:t>f</a:t>
            </a:r>
            <a:r>
              <a:rPr sz="600" spc="-5" dirty="0">
                <a:solidFill>
                  <a:srgbClr val="FFFFFF"/>
                </a:solidFill>
                <a:latin typeface="Calibri"/>
                <a:cs typeface="Calibri"/>
              </a:rPr>
              <a:t>r</a:t>
            </a:r>
            <a:r>
              <a:rPr sz="600" spc="20" dirty="0">
                <a:solidFill>
                  <a:srgbClr val="FFFFFF"/>
                </a:solidFill>
                <a:latin typeface="Calibri"/>
                <a:cs typeface="Calibri"/>
              </a:rPr>
              <a:t>a</a:t>
            </a:r>
            <a:r>
              <a:rPr sz="600" spc="10" dirty="0">
                <a:solidFill>
                  <a:srgbClr val="FFFFFF"/>
                </a:solidFill>
                <a:latin typeface="Calibri"/>
                <a:cs typeface="Calibri"/>
              </a:rPr>
              <a:t>c</a:t>
            </a:r>
            <a:r>
              <a:rPr sz="600" dirty="0">
                <a:solidFill>
                  <a:srgbClr val="FFFFFF"/>
                </a:solidFill>
                <a:latin typeface="Calibri"/>
                <a:cs typeface="Calibri"/>
              </a:rPr>
              <a:t>to</a:t>
            </a:r>
            <a:r>
              <a:rPr sz="600" spc="-5" dirty="0">
                <a:solidFill>
                  <a:srgbClr val="FFFFFF"/>
                </a:solidFill>
                <a:latin typeface="Calibri"/>
                <a:cs typeface="Calibri"/>
              </a:rPr>
              <a:t>r</a:t>
            </a:r>
            <a:r>
              <a:rPr sz="600" spc="5" dirty="0">
                <a:solidFill>
                  <a:srgbClr val="FFFFFF"/>
                </a:solidFill>
                <a:latin typeface="Calibri"/>
                <a:cs typeface="Calibri"/>
              </a:rPr>
              <a:t>y</a:t>
            </a:r>
            <a:r>
              <a:rPr sz="600" spc="-20" dirty="0">
                <a:solidFill>
                  <a:srgbClr val="FFFFFF"/>
                </a:solidFill>
                <a:latin typeface="Calibri"/>
                <a:cs typeface="Calibri"/>
              </a:rPr>
              <a:t> </a:t>
            </a:r>
            <a:r>
              <a:rPr sz="600" spc="5" dirty="0">
                <a:solidFill>
                  <a:srgbClr val="FFFFFF"/>
                </a:solidFill>
                <a:latin typeface="Calibri"/>
                <a:cs typeface="Calibri"/>
              </a:rPr>
              <a:t>D</a:t>
            </a:r>
            <a:r>
              <a:rPr sz="600" spc="-10" dirty="0">
                <a:solidFill>
                  <a:srgbClr val="FFFFFF"/>
                </a:solidFill>
                <a:latin typeface="Calibri"/>
                <a:cs typeface="Calibri"/>
              </a:rPr>
              <a:t>y</a:t>
            </a:r>
            <a:r>
              <a:rPr sz="600" spc="10" dirty="0">
                <a:solidFill>
                  <a:srgbClr val="FFFFFF"/>
                </a:solidFill>
                <a:latin typeface="Calibri"/>
                <a:cs typeface="Calibri"/>
              </a:rPr>
              <a:t>s</a:t>
            </a:r>
            <a:r>
              <a:rPr sz="600" spc="15" dirty="0">
                <a:solidFill>
                  <a:srgbClr val="FFFFFF"/>
                </a:solidFill>
                <a:latin typeface="Calibri"/>
                <a:cs typeface="Calibri"/>
              </a:rPr>
              <a:t>p</a:t>
            </a:r>
            <a:r>
              <a:rPr sz="600" spc="5" dirty="0">
                <a:solidFill>
                  <a:srgbClr val="FFFFFF"/>
                </a:solidFill>
                <a:latin typeface="Calibri"/>
                <a:cs typeface="Calibri"/>
              </a:rPr>
              <a:t>n</a:t>
            </a:r>
            <a:r>
              <a:rPr sz="600" spc="-5" dirty="0">
                <a:solidFill>
                  <a:srgbClr val="FFFFFF"/>
                </a:solidFill>
                <a:latin typeface="Calibri"/>
                <a:cs typeface="Calibri"/>
              </a:rPr>
              <a:t>e</a:t>
            </a:r>
            <a:r>
              <a:rPr sz="600" spc="15" dirty="0">
                <a:solidFill>
                  <a:srgbClr val="FFFFFF"/>
                </a:solidFill>
                <a:latin typeface="Calibri"/>
                <a:cs typeface="Calibri"/>
              </a:rPr>
              <a:t>a</a:t>
            </a:r>
            <a:endParaRPr sz="600" dirty="0">
              <a:latin typeface="Calibri"/>
              <a:cs typeface="Calibri"/>
            </a:endParaRPr>
          </a:p>
        </p:txBody>
      </p:sp>
      <p:sp>
        <p:nvSpPr>
          <p:cNvPr id="7" name="object 7"/>
          <p:cNvSpPr txBox="1"/>
          <p:nvPr/>
        </p:nvSpPr>
        <p:spPr>
          <a:xfrm>
            <a:off x="660995" y="1503460"/>
            <a:ext cx="168275" cy="100330"/>
          </a:xfrm>
          <a:prstGeom prst="rect">
            <a:avLst/>
          </a:prstGeom>
          <a:solidFill>
            <a:srgbClr val="1EA2DC"/>
          </a:solidFill>
        </p:spPr>
        <p:txBody>
          <a:bodyPr vert="horz" wrap="square" lIns="0" tIns="0" rIns="0" bIns="0" rtlCol="0">
            <a:spAutoFit/>
          </a:bodyPr>
          <a:lstStyle/>
          <a:p>
            <a:pPr marL="30480">
              <a:lnSpc>
                <a:spcPct val="100000"/>
              </a:lnSpc>
            </a:pPr>
            <a:r>
              <a:rPr sz="600" spc="-10" dirty="0">
                <a:solidFill>
                  <a:srgbClr val="FFFFFF"/>
                </a:solidFill>
                <a:latin typeface="Calibri"/>
                <a:cs typeface="Calibri"/>
              </a:rPr>
              <a:t>Ye</a:t>
            </a:r>
            <a:r>
              <a:rPr sz="600" spc="15" dirty="0">
                <a:solidFill>
                  <a:srgbClr val="FFFFFF"/>
                </a:solidFill>
                <a:latin typeface="Calibri"/>
                <a:cs typeface="Calibri"/>
              </a:rPr>
              <a:t>s</a:t>
            </a:r>
            <a:endParaRPr sz="600">
              <a:latin typeface="Calibri"/>
              <a:cs typeface="Calibri"/>
            </a:endParaRPr>
          </a:p>
        </p:txBody>
      </p:sp>
      <p:sp>
        <p:nvSpPr>
          <p:cNvPr id="8" name="object 8"/>
          <p:cNvSpPr/>
          <p:nvPr/>
        </p:nvSpPr>
        <p:spPr>
          <a:xfrm>
            <a:off x="1564284" y="1503460"/>
            <a:ext cx="130175" cy="100330"/>
          </a:xfrm>
          <a:custGeom>
            <a:avLst/>
            <a:gdLst/>
            <a:ahLst/>
            <a:cxnLst/>
            <a:rect l="l" t="t" r="r" b="b"/>
            <a:pathLst>
              <a:path w="130175" h="100330">
                <a:moveTo>
                  <a:pt x="0" y="0"/>
                </a:moveTo>
                <a:lnTo>
                  <a:pt x="130175" y="0"/>
                </a:lnTo>
                <a:lnTo>
                  <a:pt x="130175" y="100012"/>
                </a:lnTo>
                <a:lnTo>
                  <a:pt x="0" y="100012"/>
                </a:lnTo>
                <a:lnTo>
                  <a:pt x="0" y="0"/>
                </a:lnTo>
                <a:close/>
              </a:path>
            </a:pathLst>
          </a:custGeom>
          <a:solidFill>
            <a:srgbClr val="1EA2DC"/>
          </a:solidFill>
        </p:spPr>
        <p:txBody>
          <a:bodyPr wrap="square" lIns="0" tIns="0" rIns="0" bIns="0" rtlCol="0"/>
          <a:lstStyle/>
          <a:p>
            <a:endParaRPr/>
          </a:p>
        </p:txBody>
      </p:sp>
      <p:sp>
        <p:nvSpPr>
          <p:cNvPr id="9" name="object 9"/>
          <p:cNvSpPr txBox="1"/>
          <p:nvPr/>
        </p:nvSpPr>
        <p:spPr>
          <a:xfrm>
            <a:off x="1571426" y="1509267"/>
            <a:ext cx="116205" cy="101600"/>
          </a:xfrm>
          <a:prstGeom prst="rect">
            <a:avLst/>
          </a:prstGeom>
        </p:spPr>
        <p:txBody>
          <a:bodyPr vert="horz" wrap="square" lIns="0" tIns="0" rIns="0" bIns="0" rtlCol="0">
            <a:spAutoFit/>
          </a:bodyPr>
          <a:lstStyle/>
          <a:p>
            <a:pPr marL="12700">
              <a:lnSpc>
                <a:spcPct val="100000"/>
              </a:lnSpc>
            </a:pPr>
            <a:r>
              <a:rPr sz="600" spc="-5" dirty="0">
                <a:solidFill>
                  <a:srgbClr val="FFFFFF"/>
                </a:solidFill>
                <a:latin typeface="Calibri"/>
                <a:cs typeface="Calibri"/>
              </a:rPr>
              <a:t>No</a:t>
            </a:r>
            <a:endParaRPr sz="600">
              <a:latin typeface="Calibri"/>
              <a:cs typeface="Calibri"/>
            </a:endParaRPr>
          </a:p>
        </p:txBody>
      </p:sp>
      <p:sp>
        <p:nvSpPr>
          <p:cNvPr id="10" name="object 10"/>
          <p:cNvSpPr/>
          <p:nvPr/>
        </p:nvSpPr>
        <p:spPr>
          <a:xfrm>
            <a:off x="384771" y="1917797"/>
            <a:ext cx="722630" cy="117475"/>
          </a:xfrm>
          <a:custGeom>
            <a:avLst/>
            <a:gdLst/>
            <a:ahLst/>
            <a:cxnLst/>
            <a:rect l="l" t="t" r="r" b="b"/>
            <a:pathLst>
              <a:path w="722630" h="117475">
                <a:moveTo>
                  <a:pt x="0" y="0"/>
                </a:moveTo>
                <a:lnTo>
                  <a:pt x="722313" y="0"/>
                </a:lnTo>
                <a:lnTo>
                  <a:pt x="722313" y="117475"/>
                </a:lnTo>
                <a:lnTo>
                  <a:pt x="0" y="117475"/>
                </a:lnTo>
                <a:lnTo>
                  <a:pt x="0" y="0"/>
                </a:lnTo>
                <a:close/>
              </a:path>
            </a:pathLst>
          </a:custGeom>
          <a:solidFill>
            <a:srgbClr val="1EA2DC"/>
          </a:solidFill>
        </p:spPr>
        <p:txBody>
          <a:bodyPr wrap="square" lIns="0" tIns="0" rIns="0" bIns="0" rtlCol="0"/>
          <a:lstStyle/>
          <a:p>
            <a:endParaRPr/>
          </a:p>
        </p:txBody>
      </p:sp>
      <p:sp>
        <p:nvSpPr>
          <p:cNvPr id="11" name="object 11"/>
          <p:cNvSpPr txBox="1"/>
          <p:nvPr/>
        </p:nvSpPr>
        <p:spPr>
          <a:xfrm>
            <a:off x="454620" y="1923795"/>
            <a:ext cx="582930" cy="101600"/>
          </a:xfrm>
          <a:prstGeom prst="rect">
            <a:avLst/>
          </a:prstGeom>
        </p:spPr>
        <p:txBody>
          <a:bodyPr vert="horz" wrap="square" lIns="0" tIns="0" rIns="0" bIns="0" rtlCol="0">
            <a:spAutoFit/>
          </a:bodyPr>
          <a:lstStyle/>
          <a:p>
            <a:pPr marL="12700">
              <a:lnSpc>
                <a:spcPct val="100000"/>
              </a:lnSpc>
            </a:pPr>
            <a:r>
              <a:rPr sz="600" spc="40" dirty="0">
                <a:solidFill>
                  <a:srgbClr val="FFFFFF"/>
                </a:solidFill>
                <a:latin typeface="Calibri"/>
                <a:cs typeface="Calibri"/>
              </a:rPr>
              <a:t>S</a:t>
            </a:r>
            <a:r>
              <a:rPr sz="600" spc="5" dirty="0">
                <a:solidFill>
                  <a:srgbClr val="FFFFFF"/>
                </a:solidFill>
                <a:latin typeface="Calibri"/>
                <a:cs typeface="Calibri"/>
              </a:rPr>
              <a:t>u</a:t>
            </a:r>
            <a:r>
              <a:rPr sz="600" spc="10" dirty="0">
                <a:solidFill>
                  <a:srgbClr val="FFFFFF"/>
                </a:solidFill>
                <a:latin typeface="Calibri"/>
                <a:cs typeface="Calibri"/>
              </a:rPr>
              <a:t>p</a:t>
            </a:r>
            <a:r>
              <a:rPr sz="600" spc="15" dirty="0">
                <a:solidFill>
                  <a:srgbClr val="FFFFFF"/>
                </a:solidFill>
                <a:latin typeface="Calibri"/>
                <a:cs typeface="Calibri"/>
              </a:rPr>
              <a:t>p</a:t>
            </a:r>
            <a:r>
              <a:rPr sz="600" spc="10" dirty="0">
                <a:solidFill>
                  <a:srgbClr val="FFFFFF"/>
                </a:solidFill>
                <a:latin typeface="Calibri"/>
                <a:cs typeface="Calibri"/>
              </a:rPr>
              <a:t>l</a:t>
            </a:r>
            <a:r>
              <a:rPr sz="600" spc="-5" dirty="0">
                <a:solidFill>
                  <a:srgbClr val="FFFFFF"/>
                </a:solidFill>
                <a:latin typeface="Calibri"/>
                <a:cs typeface="Calibri"/>
              </a:rPr>
              <a:t>e</a:t>
            </a:r>
            <a:r>
              <a:rPr sz="600" spc="10" dirty="0">
                <a:solidFill>
                  <a:srgbClr val="FFFFFF"/>
                </a:solidFill>
                <a:latin typeface="Calibri"/>
                <a:cs typeface="Calibri"/>
              </a:rPr>
              <a:t>m</a:t>
            </a:r>
            <a:r>
              <a:rPr sz="600" spc="-5" dirty="0">
                <a:solidFill>
                  <a:srgbClr val="FFFFFF"/>
                </a:solidFill>
                <a:latin typeface="Calibri"/>
                <a:cs typeface="Calibri"/>
              </a:rPr>
              <a:t>e</a:t>
            </a:r>
            <a:r>
              <a:rPr sz="600" spc="5" dirty="0">
                <a:solidFill>
                  <a:srgbClr val="FFFFFF"/>
                </a:solidFill>
                <a:latin typeface="Calibri"/>
                <a:cs typeface="Calibri"/>
              </a:rPr>
              <a:t>n</a:t>
            </a:r>
            <a:r>
              <a:rPr sz="600" spc="-5" dirty="0">
                <a:solidFill>
                  <a:srgbClr val="FFFFFF"/>
                </a:solidFill>
                <a:latin typeface="Calibri"/>
                <a:cs typeface="Calibri"/>
              </a:rPr>
              <a:t>t</a:t>
            </a:r>
            <a:r>
              <a:rPr sz="600" spc="20" dirty="0">
                <a:solidFill>
                  <a:srgbClr val="FFFFFF"/>
                </a:solidFill>
                <a:latin typeface="Calibri"/>
                <a:cs typeface="Calibri"/>
              </a:rPr>
              <a:t>a</a:t>
            </a:r>
            <a:r>
              <a:rPr sz="600" spc="15" dirty="0">
                <a:solidFill>
                  <a:srgbClr val="FFFFFF"/>
                </a:solidFill>
                <a:latin typeface="Calibri"/>
                <a:cs typeface="Calibri"/>
              </a:rPr>
              <a:t>l</a:t>
            </a:r>
            <a:r>
              <a:rPr sz="600" spc="-15" dirty="0">
                <a:solidFill>
                  <a:srgbClr val="FFFFFF"/>
                </a:solidFill>
                <a:latin typeface="Calibri"/>
                <a:cs typeface="Calibri"/>
              </a:rPr>
              <a:t> </a:t>
            </a:r>
            <a:r>
              <a:rPr sz="600" spc="-5" dirty="0">
                <a:solidFill>
                  <a:srgbClr val="FFFFFF"/>
                </a:solidFill>
                <a:latin typeface="Calibri"/>
                <a:cs typeface="Calibri"/>
              </a:rPr>
              <a:t>O2</a:t>
            </a:r>
            <a:endParaRPr sz="600">
              <a:latin typeface="Calibri"/>
              <a:cs typeface="Calibri"/>
            </a:endParaRPr>
          </a:p>
        </p:txBody>
      </p:sp>
      <p:sp>
        <p:nvSpPr>
          <p:cNvPr id="12" name="object 12"/>
          <p:cNvSpPr/>
          <p:nvPr/>
        </p:nvSpPr>
        <p:spPr>
          <a:xfrm>
            <a:off x="1222970" y="1855885"/>
            <a:ext cx="811530" cy="205104"/>
          </a:xfrm>
          <a:custGeom>
            <a:avLst/>
            <a:gdLst/>
            <a:ahLst/>
            <a:cxnLst/>
            <a:rect l="l" t="t" r="r" b="b"/>
            <a:pathLst>
              <a:path w="811530" h="205105">
                <a:moveTo>
                  <a:pt x="0" y="0"/>
                </a:moveTo>
                <a:lnTo>
                  <a:pt x="811213" y="0"/>
                </a:lnTo>
                <a:lnTo>
                  <a:pt x="811213" y="204787"/>
                </a:lnTo>
                <a:lnTo>
                  <a:pt x="0" y="204787"/>
                </a:lnTo>
                <a:lnTo>
                  <a:pt x="0" y="0"/>
                </a:lnTo>
                <a:close/>
              </a:path>
            </a:pathLst>
          </a:custGeom>
          <a:solidFill>
            <a:srgbClr val="1D4999"/>
          </a:solidFill>
        </p:spPr>
        <p:txBody>
          <a:bodyPr wrap="square" lIns="0" tIns="0" rIns="0" bIns="0" rtlCol="0"/>
          <a:lstStyle/>
          <a:p>
            <a:endParaRPr/>
          </a:p>
        </p:txBody>
      </p:sp>
      <p:sp>
        <p:nvSpPr>
          <p:cNvPr id="13" name="object 13"/>
          <p:cNvSpPr/>
          <p:nvPr/>
        </p:nvSpPr>
        <p:spPr>
          <a:xfrm>
            <a:off x="495895" y="2060672"/>
            <a:ext cx="498475" cy="106680"/>
          </a:xfrm>
          <a:custGeom>
            <a:avLst/>
            <a:gdLst/>
            <a:ahLst/>
            <a:cxnLst/>
            <a:rect l="l" t="t" r="r" b="b"/>
            <a:pathLst>
              <a:path w="498475" h="106680">
                <a:moveTo>
                  <a:pt x="0" y="0"/>
                </a:moveTo>
                <a:lnTo>
                  <a:pt x="498475" y="0"/>
                </a:lnTo>
                <a:lnTo>
                  <a:pt x="498475" y="106362"/>
                </a:lnTo>
                <a:lnTo>
                  <a:pt x="0" y="106362"/>
                </a:lnTo>
                <a:lnTo>
                  <a:pt x="0" y="0"/>
                </a:lnTo>
                <a:close/>
              </a:path>
            </a:pathLst>
          </a:custGeom>
          <a:solidFill>
            <a:srgbClr val="1D4999"/>
          </a:solidFill>
        </p:spPr>
        <p:txBody>
          <a:bodyPr wrap="square" lIns="0" tIns="0" rIns="0" bIns="0" rtlCol="0"/>
          <a:lstStyle/>
          <a:p>
            <a:endParaRPr/>
          </a:p>
        </p:txBody>
      </p:sp>
      <p:sp>
        <p:nvSpPr>
          <p:cNvPr id="14" name="object 14"/>
          <p:cNvSpPr/>
          <p:nvPr/>
        </p:nvSpPr>
        <p:spPr>
          <a:xfrm>
            <a:off x="841970" y="2190847"/>
            <a:ext cx="138430" cy="101600"/>
          </a:xfrm>
          <a:custGeom>
            <a:avLst/>
            <a:gdLst/>
            <a:ahLst/>
            <a:cxnLst/>
            <a:rect l="l" t="t" r="r" b="b"/>
            <a:pathLst>
              <a:path w="138430" h="101600">
                <a:moveTo>
                  <a:pt x="0" y="0"/>
                </a:moveTo>
                <a:lnTo>
                  <a:pt x="138113" y="0"/>
                </a:lnTo>
                <a:lnTo>
                  <a:pt x="138113" y="101600"/>
                </a:lnTo>
                <a:lnTo>
                  <a:pt x="0" y="101600"/>
                </a:lnTo>
                <a:lnTo>
                  <a:pt x="0" y="0"/>
                </a:lnTo>
                <a:close/>
              </a:path>
            </a:pathLst>
          </a:custGeom>
          <a:solidFill>
            <a:srgbClr val="1EA2DC"/>
          </a:solidFill>
        </p:spPr>
        <p:txBody>
          <a:bodyPr wrap="square" lIns="0" tIns="0" rIns="0" bIns="0" rtlCol="0"/>
          <a:lstStyle/>
          <a:p>
            <a:endParaRPr/>
          </a:p>
        </p:txBody>
      </p:sp>
      <p:sp>
        <p:nvSpPr>
          <p:cNvPr id="15" name="object 15"/>
          <p:cNvSpPr/>
          <p:nvPr/>
        </p:nvSpPr>
        <p:spPr>
          <a:xfrm>
            <a:off x="505420" y="2190847"/>
            <a:ext cx="130175" cy="101600"/>
          </a:xfrm>
          <a:custGeom>
            <a:avLst/>
            <a:gdLst/>
            <a:ahLst/>
            <a:cxnLst/>
            <a:rect l="l" t="t" r="r" b="b"/>
            <a:pathLst>
              <a:path w="130175" h="101600">
                <a:moveTo>
                  <a:pt x="0" y="0"/>
                </a:moveTo>
                <a:lnTo>
                  <a:pt x="130175" y="0"/>
                </a:lnTo>
                <a:lnTo>
                  <a:pt x="130175" y="101600"/>
                </a:lnTo>
                <a:lnTo>
                  <a:pt x="0" y="101600"/>
                </a:lnTo>
                <a:lnTo>
                  <a:pt x="0" y="0"/>
                </a:lnTo>
                <a:close/>
              </a:path>
            </a:pathLst>
          </a:custGeom>
          <a:solidFill>
            <a:srgbClr val="1EA2DC"/>
          </a:solidFill>
        </p:spPr>
        <p:txBody>
          <a:bodyPr wrap="square" lIns="0" tIns="0" rIns="0" bIns="0" rtlCol="0"/>
          <a:lstStyle/>
          <a:p>
            <a:endParaRPr/>
          </a:p>
        </p:txBody>
      </p:sp>
      <p:sp>
        <p:nvSpPr>
          <p:cNvPr id="16" name="object 16"/>
          <p:cNvSpPr/>
          <p:nvPr/>
        </p:nvSpPr>
        <p:spPr>
          <a:xfrm>
            <a:off x="1750020" y="2082897"/>
            <a:ext cx="138430" cy="100330"/>
          </a:xfrm>
          <a:custGeom>
            <a:avLst/>
            <a:gdLst/>
            <a:ahLst/>
            <a:cxnLst/>
            <a:rect l="l" t="t" r="r" b="b"/>
            <a:pathLst>
              <a:path w="138430" h="100330">
                <a:moveTo>
                  <a:pt x="0" y="0"/>
                </a:moveTo>
                <a:lnTo>
                  <a:pt x="138113" y="0"/>
                </a:lnTo>
                <a:lnTo>
                  <a:pt x="138113" y="100012"/>
                </a:lnTo>
                <a:lnTo>
                  <a:pt x="0" y="100012"/>
                </a:lnTo>
                <a:lnTo>
                  <a:pt x="0" y="0"/>
                </a:lnTo>
                <a:close/>
              </a:path>
            </a:pathLst>
          </a:custGeom>
          <a:solidFill>
            <a:srgbClr val="1EA2DC"/>
          </a:solidFill>
        </p:spPr>
        <p:txBody>
          <a:bodyPr wrap="square" lIns="0" tIns="0" rIns="0" bIns="0" rtlCol="0"/>
          <a:lstStyle/>
          <a:p>
            <a:endParaRPr/>
          </a:p>
        </p:txBody>
      </p:sp>
      <p:sp>
        <p:nvSpPr>
          <p:cNvPr id="17" name="object 17"/>
          <p:cNvSpPr/>
          <p:nvPr/>
        </p:nvSpPr>
        <p:spPr>
          <a:xfrm>
            <a:off x="1389659" y="2082897"/>
            <a:ext cx="132080" cy="100330"/>
          </a:xfrm>
          <a:custGeom>
            <a:avLst/>
            <a:gdLst/>
            <a:ahLst/>
            <a:cxnLst/>
            <a:rect l="l" t="t" r="r" b="b"/>
            <a:pathLst>
              <a:path w="132080" h="100330">
                <a:moveTo>
                  <a:pt x="0" y="0"/>
                </a:moveTo>
                <a:lnTo>
                  <a:pt x="131761" y="0"/>
                </a:lnTo>
                <a:lnTo>
                  <a:pt x="131761" y="100012"/>
                </a:lnTo>
                <a:lnTo>
                  <a:pt x="0" y="100012"/>
                </a:lnTo>
                <a:lnTo>
                  <a:pt x="0" y="0"/>
                </a:lnTo>
                <a:close/>
              </a:path>
            </a:pathLst>
          </a:custGeom>
          <a:solidFill>
            <a:srgbClr val="1EA2DC"/>
          </a:solidFill>
        </p:spPr>
        <p:txBody>
          <a:bodyPr wrap="square" lIns="0" tIns="0" rIns="0" bIns="0" rtlCol="0"/>
          <a:lstStyle/>
          <a:p>
            <a:endParaRPr/>
          </a:p>
        </p:txBody>
      </p:sp>
      <p:sp>
        <p:nvSpPr>
          <p:cNvPr id="18" name="object 18"/>
          <p:cNvSpPr txBox="1"/>
          <p:nvPr/>
        </p:nvSpPr>
        <p:spPr>
          <a:xfrm>
            <a:off x="1210270" y="1862835"/>
            <a:ext cx="835660" cy="327660"/>
          </a:xfrm>
          <a:prstGeom prst="rect">
            <a:avLst/>
          </a:prstGeom>
        </p:spPr>
        <p:txBody>
          <a:bodyPr vert="horz" wrap="square" lIns="0" tIns="0" rIns="0" bIns="0" rtlCol="0">
            <a:spAutoFit/>
          </a:bodyPr>
          <a:lstStyle/>
          <a:p>
            <a:pPr marL="12700" marR="5080" algn="ctr">
              <a:lnSpc>
                <a:spcPts val="700"/>
              </a:lnSpc>
            </a:pPr>
            <a:r>
              <a:rPr sz="600" spc="10" dirty="0">
                <a:solidFill>
                  <a:srgbClr val="FFFFFF"/>
                </a:solidFill>
                <a:latin typeface="Calibri"/>
                <a:cs typeface="Calibri"/>
              </a:rPr>
              <a:t>Is</a:t>
            </a:r>
            <a:r>
              <a:rPr sz="600" spc="-15" dirty="0">
                <a:solidFill>
                  <a:srgbClr val="FFFFFF"/>
                </a:solidFill>
                <a:latin typeface="Calibri"/>
                <a:cs typeface="Calibri"/>
              </a:rPr>
              <a:t> </a:t>
            </a:r>
            <a:r>
              <a:rPr sz="600" spc="15" dirty="0">
                <a:solidFill>
                  <a:srgbClr val="FFFFFF"/>
                </a:solidFill>
                <a:latin typeface="Calibri"/>
                <a:cs typeface="Calibri"/>
              </a:rPr>
              <a:t>p</a:t>
            </a:r>
            <a:r>
              <a:rPr sz="600" spc="20" dirty="0">
                <a:solidFill>
                  <a:srgbClr val="FFFFFF"/>
                </a:solidFill>
                <a:latin typeface="Calibri"/>
                <a:cs typeface="Calibri"/>
              </a:rPr>
              <a:t>a</a:t>
            </a:r>
            <a:r>
              <a:rPr sz="600" spc="-5" dirty="0">
                <a:solidFill>
                  <a:srgbClr val="FFFFFF"/>
                </a:solidFill>
                <a:latin typeface="Calibri"/>
                <a:cs typeface="Calibri"/>
              </a:rPr>
              <a:t>t</a:t>
            </a:r>
            <a:r>
              <a:rPr sz="600" spc="5" dirty="0">
                <a:solidFill>
                  <a:srgbClr val="FFFFFF"/>
                </a:solidFill>
                <a:latin typeface="Calibri"/>
                <a:cs typeface="Calibri"/>
              </a:rPr>
              <a:t>i</a:t>
            </a:r>
            <a:r>
              <a:rPr sz="600" spc="-5" dirty="0">
                <a:solidFill>
                  <a:srgbClr val="FFFFFF"/>
                </a:solidFill>
                <a:latin typeface="Calibri"/>
                <a:cs typeface="Calibri"/>
              </a:rPr>
              <a:t>e</a:t>
            </a:r>
            <a:r>
              <a:rPr sz="600" spc="5" dirty="0">
                <a:solidFill>
                  <a:srgbClr val="FFFFFF"/>
                </a:solidFill>
                <a:latin typeface="Calibri"/>
                <a:cs typeface="Calibri"/>
              </a:rPr>
              <a:t>n</a:t>
            </a:r>
            <a:r>
              <a:rPr sz="600" dirty="0">
                <a:solidFill>
                  <a:srgbClr val="FFFFFF"/>
                </a:solidFill>
                <a:latin typeface="Calibri"/>
                <a:cs typeface="Calibri"/>
              </a:rPr>
              <a:t>t</a:t>
            </a:r>
            <a:r>
              <a:rPr sz="600" spc="-15" dirty="0">
                <a:solidFill>
                  <a:srgbClr val="FFFFFF"/>
                </a:solidFill>
                <a:latin typeface="Calibri"/>
                <a:cs typeface="Calibri"/>
              </a:rPr>
              <a:t> </a:t>
            </a:r>
            <a:r>
              <a:rPr sz="600" spc="15" dirty="0">
                <a:solidFill>
                  <a:srgbClr val="FFFFFF"/>
                </a:solidFill>
                <a:latin typeface="Calibri"/>
                <a:cs typeface="Calibri"/>
              </a:rPr>
              <a:t>c</a:t>
            </a:r>
            <a:r>
              <a:rPr sz="600" dirty="0">
                <a:solidFill>
                  <a:srgbClr val="FFFFFF"/>
                </a:solidFill>
                <a:latin typeface="Calibri"/>
                <a:cs typeface="Calibri"/>
              </a:rPr>
              <a:t>o</a:t>
            </a:r>
            <a:r>
              <a:rPr sz="600" spc="10" dirty="0">
                <a:solidFill>
                  <a:srgbClr val="FFFFFF"/>
                </a:solidFill>
                <a:latin typeface="Calibri"/>
                <a:cs typeface="Calibri"/>
              </a:rPr>
              <a:t>m</a:t>
            </a:r>
            <a:r>
              <a:rPr sz="600" spc="-15" dirty="0">
                <a:solidFill>
                  <a:srgbClr val="FFFFFF"/>
                </a:solidFill>
                <a:latin typeface="Calibri"/>
                <a:cs typeface="Calibri"/>
              </a:rPr>
              <a:t>f</a:t>
            </a:r>
            <a:r>
              <a:rPr sz="600" dirty="0">
                <a:solidFill>
                  <a:srgbClr val="FFFFFF"/>
                </a:solidFill>
                <a:latin typeface="Calibri"/>
                <a:cs typeface="Calibri"/>
              </a:rPr>
              <a:t>o</a:t>
            </a:r>
            <a:r>
              <a:rPr sz="600" spc="-5" dirty="0">
                <a:solidFill>
                  <a:srgbClr val="FFFFFF"/>
                </a:solidFill>
                <a:latin typeface="Calibri"/>
                <a:cs typeface="Calibri"/>
              </a:rPr>
              <a:t>r</a:t>
            </a:r>
            <a:r>
              <a:rPr sz="600" dirty="0">
                <a:solidFill>
                  <a:srgbClr val="FFFFFF"/>
                </a:solidFill>
                <a:latin typeface="Calibri"/>
                <a:cs typeface="Calibri"/>
              </a:rPr>
              <a:t>t</a:t>
            </a:r>
            <a:r>
              <a:rPr sz="600" spc="-15" dirty="0">
                <a:solidFill>
                  <a:srgbClr val="FFFFFF"/>
                </a:solidFill>
                <a:latin typeface="Calibri"/>
                <a:cs typeface="Calibri"/>
              </a:rPr>
              <a:t> </a:t>
            </a:r>
            <a:r>
              <a:rPr sz="600" spc="15" dirty="0">
                <a:solidFill>
                  <a:srgbClr val="FFFFFF"/>
                </a:solidFill>
                <a:latin typeface="Calibri"/>
                <a:cs typeface="Calibri"/>
              </a:rPr>
              <a:t>c</a:t>
            </a:r>
            <a:r>
              <a:rPr sz="600" spc="20" dirty="0">
                <a:solidFill>
                  <a:srgbClr val="FFFFFF"/>
                </a:solidFill>
                <a:latin typeface="Calibri"/>
                <a:cs typeface="Calibri"/>
              </a:rPr>
              <a:t>a</a:t>
            </a:r>
            <a:r>
              <a:rPr sz="600" spc="-5" dirty="0">
                <a:solidFill>
                  <a:srgbClr val="FFFFFF"/>
                </a:solidFill>
                <a:latin typeface="Calibri"/>
                <a:cs typeface="Calibri"/>
              </a:rPr>
              <a:t>re</a:t>
            </a:r>
            <a:r>
              <a:rPr sz="600" spc="-10" dirty="0">
                <a:solidFill>
                  <a:srgbClr val="FFFFFF"/>
                </a:solidFill>
                <a:latin typeface="Calibri"/>
                <a:cs typeface="Calibri"/>
              </a:rPr>
              <a:t> </a:t>
            </a:r>
            <a:r>
              <a:rPr sz="600" dirty="0">
                <a:solidFill>
                  <a:srgbClr val="FFFFFF"/>
                </a:solidFill>
                <a:latin typeface="Calibri"/>
                <a:cs typeface="Calibri"/>
              </a:rPr>
              <a:t>o</a:t>
            </a:r>
            <a:r>
              <a:rPr sz="600" spc="-5" dirty="0">
                <a:solidFill>
                  <a:srgbClr val="FFFFFF"/>
                </a:solidFill>
                <a:latin typeface="Calibri"/>
                <a:cs typeface="Calibri"/>
              </a:rPr>
              <a:t>r </a:t>
            </a:r>
            <a:r>
              <a:rPr sz="600" spc="25" dirty="0">
                <a:solidFill>
                  <a:srgbClr val="FFFFFF"/>
                </a:solidFill>
                <a:latin typeface="Calibri"/>
                <a:cs typeface="Calibri"/>
              </a:rPr>
              <a:t>a</a:t>
            </a:r>
            <a:r>
              <a:rPr sz="600" spc="15" dirty="0">
                <a:solidFill>
                  <a:srgbClr val="FFFFFF"/>
                </a:solidFill>
                <a:latin typeface="Calibri"/>
                <a:cs typeface="Calibri"/>
              </a:rPr>
              <a:t>c</a:t>
            </a:r>
            <a:r>
              <a:rPr sz="600" spc="-5" dirty="0">
                <a:solidFill>
                  <a:srgbClr val="FFFFFF"/>
                </a:solidFill>
                <a:latin typeface="Calibri"/>
                <a:cs typeface="Calibri"/>
              </a:rPr>
              <a:t>t</a:t>
            </a:r>
            <a:r>
              <a:rPr sz="600" spc="5" dirty="0">
                <a:solidFill>
                  <a:srgbClr val="FFFFFF"/>
                </a:solidFill>
                <a:latin typeface="Calibri"/>
                <a:cs typeface="Calibri"/>
              </a:rPr>
              <a:t>i</a:t>
            </a:r>
            <a:r>
              <a:rPr sz="600" spc="-5" dirty="0">
                <a:solidFill>
                  <a:srgbClr val="FFFFFF"/>
                </a:solidFill>
                <a:latin typeface="Calibri"/>
                <a:cs typeface="Calibri"/>
              </a:rPr>
              <a:t>ve</a:t>
            </a:r>
            <a:r>
              <a:rPr sz="600" spc="10" dirty="0">
                <a:solidFill>
                  <a:srgbClr val="FFFFFF"/>
                </a:solidFill>
                <a:latin typeface="Calibri"/>
                <a:cs typeface="Calibri"/>
              </a:rPr>
              <a:t>l</a:t>
            </a:r>
            <a:r>
              <a:rPr sz="600" spc="5" dirty="0">
                <a:solidFill>
                  <a:srgbClr val="FFFFFF"/>
                </a:solidFill>
                <a:latin typeface="Calibri"/>
                <a:cs typeface="Calibri"/>
              </a:rPr>
              <a:t>y</a:t>
            </a:r>
            <a:r>
              <a:rPr sz="600" spc="-20" dirty="0">
                <a:solidFill>
                  <a:srgbClr val="FFFFFF"/>
                </a:solidFill>
                <a:latin typeface="Calibri"/>
                <a:cs typeface="Calibri"/>
              </a:rPr>
              <a:t> </a:t>
            </a:r>
            <a:r>
              <a:rPr sz="600" spc="15" dirty="0">
                <a:solidFill>
                  <a:srgbClr val="FFFFFF"/>
                </a:solidFill>
                <a:latin typeface="Calibri"/>
                <a:cs typeface="Calibri"/>
              </a:rPr>
              <a:t>d</a:t>
            </a:r>
            <a:r>
              <a:rPr sz="600" spc="-5" dirty="0">
                <a:solidFill>
                  <a:srgbClr val="FFFFFF"/>
                </a:solidFill>
                <a:latin typeface="Calibri"/>
                <a:cs typeface="Calibri"/>
              </a:rPr>
              <a:t>y</a:t>
            </a:r>
            <a:r>
              <a:rPr sz="600" spc="5" dirty="0">
                <a:solidFill>
                  <a:srgbClr val="FFFFFF"/>
                </a:solidFill>
                <a:latin typeface="Calibri"/>
                <a:cs typeface="Calibri"/>
              </a:rPr>
              <a:t>in</a:t>
            </a:r>
            <a:r>
              <a:rPr sz="600" spc="10" dirty="0">
                <a:solidFill>
                  <a:srgbClr val="FFFFFF"/>
                </a:solidFill>
                <a:latin typeface="Calibri"/>
                <a:cs typeface="Calibri"/>
              </a:rPr>
              <a:t>g</a:t>
            </a:r>
            <a:r>
              <a:rPr sz="600" spc="-25" dirty="0">
                <a:solidFill>
                  <a:srgbClr val="FFFFFF"/>
                </a:solidFill>
                <a:latin typeface="Calibri"/>
                <a:cs typeface="Calibri"/>
              </a:rPr>
              <a:t>?</a:t>
            </a:r>
            <a:endParaRPr sz="600">
              <a:latin typeface="Calibri"/>
              <a:cs typeface="Calibri"/>
            </a:endParaRPr>
          </a:p>
          <a:p>
            <a:pPr marL="26034" algn="ctr">
              <a:lnSpc>
                <a:spcPct val="100000"/>
              </a:lnSpc>
              <a:spcBef>
                <a:spcPts val="340"/>
              </a:spcBef>
              <a:tabLst>
                <a:tab pos="381635" algn="l"/>
              </a:tabLst>
            </a:pPr>
            <a:r>
              <a:rPr sz="600" spc="-5" dirty="0">
                <a:solidFill>
                  <a:srgbClr val="FFFFFF"/>
                </a:solidFill>
                <a:latin typeface="Calibri"/>
                <a:cs typeface="Calibri"/>
              </a:rPr>
              <a:t>N</a:t>
            </a:r>
            <a:r>
              <a:rPr sz="600" dirty="0">
                <a:solidFill>
                  <a:srgbClr val="FFFFFF"/>
                </a:solidFill>
                <a:latin typeface="Calibri"/>
                <a:cs typeface="Calibri"/>
              </a:rPr>
              <a:t>o	</a:t>
            </a:r>
            <a:r>
              <a:rPr sz="600" spc="-10" dirty="0">
                <a:solidFill>
                  <a:srgbClr val="FFFFFF"/>
                </a:solidFill>
                <a:latin typeface="Calibri"/>
                <a:cs typeface="Calibri"/>
              </a:rPr>
              <a:t>Ye</a:t>
            </a:r>
            <a:r>
              <a:rPr sz="600" spc="15" dirty="0">
                <a:solidFill>
                  <a:srgbClr val="FFFFFF"/>
                </a:solidFill>
                <a:latin typeface="Calibri"/>
                <a:cs typeface="Calibri"/>
              </a:rPr>
              <a:t>s</a:t>
            </a:r>
            <a:endParaRPr sz="600">
              <a:latin typeface="Calibri"/>
              <a:cs typeface="Calibri"/>
            </a:endParaRPr>
          </a:p>
        </p:txBody>
      </p:sp>
      <p:sp>
        <p:nvSpPr>
          <p:cNvPr id="19" name="object 19"/>
          <p:cNvSpPr/>
          <p:nvPr/>
        </p:nvSpPr>
        <p:spPr>
          <a:xfrm>
            <a:off x="707562" y="1331482"/>
            <a:ext cx="767080" cy="103505"/>
          </a:xfrm>
          <a:custGeom>
            <a:avLst/>
            <a:gdLst/>
            <a:ahLst/>
            <a:cxnLst/>
            <a:rect l="l" t="t" r="r" b="b"/>
            <a:pathLst>
              <a:path w="767080" h="103505">
                <a:moveTo>
                  <a:pt x="0" y="0"/>
                </a:moveTo>
                <a:lnTo>
                  <a:pt x="766763" y="0"/>
                </a:lnTo>
                <a:lnTo>
                  <a:pt x="766763" y="103187"/>
                </a:lnTo>
                <a:lnTo>
                  <a:pt x="0" y="103187"/>
                </a:lnTo>
                <a:lnTo>
                  <a:pt x="0" y="0"/>
                </a:lnTo>
                <a:close/>
              </a:path>
            </a:pathLst>
          </a:custGeom>
          <a:solidFill>
            <a:srgbClr val="1D4999"/>
          </a:solidFill>
        </p:spPr>
        <p:txBody>
          <a:bodyPr wrap="square" lIns="0" tIns="0" rIns="0" bIns="0" rtlCol="0"/>
          <a:lstStyle/>
          <a:p>
            <a:endParaRPr/>
          </a:p>
        </p:txBody>
      </p:sp>
      <p:sp>
        <p:nvSpPr>
          <p:cNvPr id="20" name="object 20"/>
          <p:cNvSpPr/>
          <p:nvPr/>
        </p:nvSpPr>
        <p:spPr>
          <a:xfrm>
            <a:off x="1384895" y="1643160"/>
            <a:ext cx="488950" cy="180975"/>
          </a:xfrm>
          <a:custGeom>
            <a:avLst/>
            <a:gdLst/>
            <a:ahLst/>
            <a:cxnLst/>
            <a:rect l="l" t="t" r="r" b="b"/>
            <a:pathLst>
              <a:path w="488950" h="180975">
                <a:moveTo>
                  <a:pt x="0" y="0"/>
                </a:moveTo>
                <a:lnTo>
                  <a:pt x="488950" y="0"/>
                </a:lnTo>
                <a:lnTo>
                  <a:pt x="488950" y="180971"/>
                </a:lnTo>
                <a:lnTo>
                  <a:pt x="0" y="180971"/>
                </a:lnTo>
                <a:lnTo>
                  <a:pt x="0" y="0"/>
                </a:lnTo>
                <a:close/>
              </a:path>
            </a:pathLst>
          </a:custGeom>
          <a:solidFill>
            <a:srgbClr val="1EA2DC"/>
          </a:solidFill>
        </p:spPr>
        <p:txBody>
          <a:bodyPr wrap="square" lIns="0" tIns="0" rIns="0" bIns="0" rtlCol="0"/>
          <a:lstStyle/>
          <a:p>
            <a:endParaRPr/>
          </a:p>
        </p:txBody>
      </p:sp>
      <p:sp>
        <p:nvSpPr>
          <p:cNvPr id="21" name="object 21"/>
          <p:cNvSpPr/>
          <p:nvPr/>
        </p:nvSpPr>
        <p:spPr>
          <a:xfrm>
            <a:off x="980083" y="1677634"/>
            <a:ext cx="405130" cy="567690"/>
          </a:xfrm>
          <a:custGeom>
            <a:avLst/>
            <a:gdLst/>
            <a:ahLst/>
            <a:cxnLst/>
            <a:rect l="l" t="t" r="r" b="b"/>
            <a:pathLst>
              <a:path w="405130" h="567689">
                <a:moveTo>
                  <a:pt x="199230" y="560838"/>
                </a:moveTo>
                <a:lnTo>
                  <a:pt x="0" y="560838"/>
                </a:lnTo>
                <a:lnTo>
                  <a:pt x="0" y="567188"/>
                </a:lnTo>
                <a:lnTo>
                  <a:pt x="205580" y="567188"/>
                </a:lnTo>
                <a:lnTo>
                  <a:pt x="205580" y="564013"/>
                </a:lnTo>
                <a:lnTo>
                  <a:pt x="199230" y="564013"/>
                </a:lnTo>
                <a:lnTo>
                  <a:pt x="199230" y="560838"/>
                </a:lnTo>
                <a:close/>
              </a:path>
              <a:path w="405130" h="567689">
                <a:moveTo>
                  <a:pt x="386782" y="44900"/>
                </a:moveTo>
                <a:lnTo>
                  <a:pt x="199230" y="44900"/>
                </a:lnTo>
                <a:lnTo>
                  <a:pt x="199230" y="564013"/>
                </a:lnTo>
                <a:lnTo>
                  <a:pt x="202405" y="560838"/>
                </a:lnTo>
                <a:lnTo>
                  <a:pt x="205580" y="560838"/>
                </a:lnTo>
                <a:lnTo>
                  <a:pt x="205580" y="51250"/>
                </a:lnTo>
                <a:lnTo>
                  <a:pt x="202405" y="51250"/>
                </a:lnTo>
                <a:lnTo>
                  <a:pt x="205580" y="48075"/>
                </a:lnTo>
                <a:lnTo>
                  <a:pt x="392224" y="48075"/>
                </a:lnTo>
                <a:lnTo>
                  <a:pt x="386782" y="44900"/>
                </a:lnTo>
                <a:close/>
              </a:path>
              <a:path w="405130" h="567689">
                <a:moveTo>
                  <a:pt x="205580" y="560838"/>
                </a:moveTo>
                <a:lnTo>
                  <a:pt x="202405" y="560838"/>
                </a:lnTo>
                <a:lnTo>
                  <a:pt x="199230" y="564013"/>
                </a:lnTo>
                <a:lnTo>
                  <a:pt x="205580" y="564013"/>
                </a:lnTo>
                <a:lnTo>
                  <a:pt x="205580" y="560838"/>
                </a:lnTo>
                <a:close/>
              </a:path>
              <a:path w="405130" h="567689">
                <a:moveTo>
                  <a:pt x="392224" y="48075"/>
                </a:moveTo>
                <a:lnTo>
                  <a:pt x="319211" y="90666"/>
                </a:lnTo>
                <a:lnTo>
                  <a:pt x="318699" y="92610"/>
                </a:lnTo>
                <a:lnTo>
                  <a:pt x="320467" y="95639"/>
                </a:lnTo>
                <a:lnTo>
                  <a:pt x="322410" y="96151"/>
                </a:lnTo>
                <a:lnTo>
                  <a:pt x="399383" y="51250"/>
                </a:lnTo>
                <a:lnTo>
                  <a:pt x="398526" y="51250"/>
                </a:lnTo>
                <a:lnTo>
                  <a:pt x="398526" y="50817"/>
                </a:lnTo>
                <a:lnTo>
                  <a:pt x="396926" y="50817"/>
                </a:lnTo>
                <a:lnTo>
                  <a:pt x="392224" y="48075"/>
                </a:lnTo>
                <a:close/>
              </a:path>
              <a:path w="405130" h="567689">
                <a:moveTo>
                  <a:pt x="205580" y="48075"/>
                </a:moveTo>
                <a:lnTo>
                  <a:pt x="202405" y="51250"/>
                </a:lnTo>
                <a:lnTo>
                  <a:pt x="205580" y="51250"/>
                </a:lnTo>
                <a:lnTo>
                  <a:pt x="205580" y="48075"/>
                </a:lnTo>
                <a:close/>
              </a:path>
              <a:path w="405130" h="567689">
                <a:moveTo>
                  <a:pt x="392223" y="48075"/>
                </a:moveTo>
                <a:lnTo>
                  <a:pt x="205580" y="48075"/>
                </a:lnTo>
                <a:lnTo>
                  <a:pt x="205580" y="51250"/>
                </a:lnTo>
                <a:lnTo>
                  <a:pt x="386780" y="51250"/>
                </a:lnTo>
                <a:lnTo>
                  <a:pt x="392223" y="48075"/>
                </a:lnTo>
                <a:close/>
              </a:path>
              <a:path w="405130" h="567689">
                <a:moveTo>
                  <a:pt x="399383" y="44900"/>
                </a:moveTo>
                <a:lnTo>
                  <a:pt x="398526" y="44900"/>
                </a:lnTo>
                <a:lnTo>
                  <a:pt x="398526" y="51250"/>
                </a:lnTo>
                <a:lnTo>
                  <a:pt x="399383" y="51250"/>
                </a:lnTo>
                <a:lnTo>
                  <a:pt x="404826" y="48075"/>
                </a:lnTo>
                <a:lnTo>
                  <a:pt x="399383" y="44900"/>
                </a:lnTo>
                <a:close/>
              </a:path>
              <a:path w="405130" h="567689">
                <a:moveTo>
                  <a:pt x="396926" y="45332"/>
                </a:moveTo>
                <a:lnTo>
                  <a:pt x="392224" y="48075"/>
                </a:lnTo>
                <a:lnTo>
                  <a:pt x="396926" y="50817"/>
                </a:lnTo>
                <a:lnTo>
                  <a:pt x="396926" y="45332"/>
                </a:lnTo>
                <a:close/>
              </a:path>
              <a:path w="405130" h="567689">
                <a:moveTo>
                  <a:pt x="398526" y="45332"/>
                </a:moveTo>
                <a:lnTo>
                  <a:pt x="396926" y="45332"/>
                </a:lnTo>
                <a:lnTo>
                  <a:pt x="396926" y="50817"/>
                </a:lnTo>
                <a:lnTo>
                  <a:pt x="398526" y="50817"/>
                </a:lnTo>
                <a:lnTo>
                  <a:pt x="398526" y="45332"/>
                </a:lnTo>
                <a:close/>
              </a:path>
              <a:path w="405130" h="567689">
                <a:moveTo>
                  <a:pt x="322410" y="0"/>
                </a:moveTo>
                <a:lnTo>
                  <a:pt x="320467" y="510"/>
                </a:lnTo>
                <a:lnTo>
                  <a:pt x="318699" y="3540"/>
                </a:lnTo>
                <a:lnTo>
                  <a:pt x="319211" y="5483"/>
                </a:lnTo>
                <a:lnTo>
                  <a:pt x="392224" y="48075"/>
                </a:lnTo>
                <a:lnTo>
                  <a:pt x="396926" y="45332"/>
                </a:lnTo>
                <a:lnTo>
                  <a:pt x="398526" y="45332"/>
                </a:lnTo>
                <a:lnTo>
                  <a:pt x="398526" y="44900"/>
                </a:lnTo>
                <a:lnTo>
                  <a:pt x="399383" y="44900"/>
                </a:lnTo>
                <a:lnTo>
                  <a:pt x="322410" y="0"/>
                </a:lnTo>
                <a:close/>
              </a:path>
            </a:pathLst>
          </a:custGeom>
          <a:solidFill>
            <a:srgbClr val="2E2D29"/>
          </a:solidFill>
        </p:spPr>
        <p:txBody>
          <a:bodyPr wrap="square" lIns="0" tIns="0" rIns="0" bIns="0" rtlCol="0"/>
          <a:lstStyle/>
          <a:p>
            <a:endParaRPr/>
          </a:p>
        </p:txBody>
      </p:sp>
      <p:sp>
        <p:nvSpPr>
          <p:cNvPr id="22" name="object 22"/>
          <p:cNvSpPr/>
          <p:nvPr/>
        </p:nvSpPr>
        <p:spPr>
          <a:xfrm>
            <a:off x="354610" y="2433734"/>
            <a:ext cx="770255" cy="601980"/>
          </a:xfrm>
          <a:custGeom>
            <a:avLst/>
            <a:gdLst/>
            <a:ahLst/>
            <a:cxnLst/>
            <a:rect l="l" t="t" r="r" b="b"/>
            <a:pathLst>
              <a:path w="770255" h="601980">
                <a:moveTo>
                  <a:pt x="0" y="0"/>
                </a:moveTo>
                <a:lnTo>
                  <a:pt x="769935" y="0"/>
                </a:lnTo>
                <a:lnTo>
                  <a:pt x="769935" y="601565"/>
                </a:lnTo>
                <a:lnTo>
                  <a:pt x="0" y="601565"/>
                </a:lnTo>
                <a:lnTo>
                  <a:pt x="0" y="0"/>
                </a:lnTo>
                <a:close/>
              </a:path>
            </a:pathLst>
          </a:custGeom>
          <a:solidFill>
            <a:srgbClr val="1EA2DC"/>
          </a:solidFill>
        </p:spPr>
        <p:txBody>
          <a:bodyPr wrap="square" lIns="0" tIns="0" rIns="0" bIns="0" rtlCol="0"/>
          <a:lstStyle/>
          <a:p>
            <a:endParaRPr/>
          </a:p>
        </p:txBody>
      </p:sp>
      <p:sp>
        <p:nvSpPr>
          <p:cNvPr id="23" name="object 23"/>
          <p:cNvSpPr/>
          <p:nvPr/>
        </p:nvSpPr>
        <p:spPr>
          <a:xfrm>
            <a:off x="354610" y="2433734"/>
            <a:ext cx="770255" cy="601980"/>
          </a:xfrm>
          <a:custGeom>
            <a:avLst/>
            <a:gdLst/>
            <a:ahLst/>
            <a:cxnLst/>
            <a:rect l="l" t="t" r="r" b="b"/>
            <a:pathLst>
              <a:path w="770255" h="601980">
                <a:moveTo>
                  <a:pt x="0" y="0"/>
                </a:moveTo>
                <a:lnTo>
                  <a:pt x="769936" y="0"/>
                </a:lnTo>
                <a:lnTo>
                  <a:pt x="769936" y="601566"/>
                </a:lnTo>
                <a:lnTo>
                  <a:pt x="0" y="601566"/>
                </a:lnTo>
                <a:lnTo>
                  <a:pt x="0" y="0"/>
                </a:lnTo>
                <a:close/>
              </a:path>
            </a:pathLst>
          </a:custGeom>
          <a:ln w="12700">
            <a:solidFill>
              <a:srgbClr val="1EA2DC"/>
            </a:solidFill>
          </a:ln>
        </p:spPr>
        <p:txBody>
          <a:bodyPr wrap="square" lIns="0" tIns="0" rIns="0" bIns="0" rtlCol="0"/>
          <a:lstStyle/>
          <a:p>
            <a:endParaRPr/>
          </a:p>
        </p:txBody>
      </p:sp>
      <p:sp>
        <p:nvSpPr>
          <p:cNvPr id="24" name="object 24"/>
          <p:cNvSpPr txBox="1"/>
          <p:nvPr/>
        </p:nvSpPr>
        <p:spPr>
          <a:xfrm>
            <a:off x="336988" y="2034996"/>
            <a:ext cx="704215" cy="979627"/>
          </a:xfrm>
          <a:prstGeom prst="rect">
            <a:avLst/>
          </a:prstGeom>
        </p:spPr>
        <p:txBody>
          <a:bodyPr vert="horz" wrap="square" lIns="0" tIns="0" rIns="0" bIns="0" rtlCol="0">
            <a:spAutoFit/>
          </a:bodyPr>
          <a:lstStyle/>
          <a:p>
            <a:pPr marL="182880" marR="63500" indent="-8890">
              <a:lnSpc>
                <a:spcPct val="143300"/>
              </a:lnSpc>
              <a:tabLst>
                <a:tab pos="515620" algn="l"/>
              </a:tabLst>
            </a:pPr>
            <a:r>
              <a:rPr sz="600" dirty="0">
                <a:solidFill>
                  <a:srgbClr val="FFFFFF"/>
                </a:solidFill>
                <a:latin typeface="Calibri"/>
                <a:cs typeface="Calibri"/>
              </a:rPr>
              <a:t>Still dyspneic? No	Yes</a:t>
            </a:r>
            <a:endParaRPr sz="600" dirty="0">
              <a:latin typeface="Calibri"/>
              <a:cs typeface="Calibri"/>
            </a:endParaRPr>
          </a:p>
          <a:p>
            <a:pPr>
              <a:lnSpc>
                <a:spcPct val="100000"/>
              </a:lnSpc>
            </a:pPr>
            <a:endParaRPr sz="600" dirty="0">
              <a:latin typeface="Times New Roman"/>
              <a:cs typeface="Times New Roman"/>
            </a:endParaRPr>
          </a:p>
          <a:p>
            <a:pPr marL="12700" marR="5080">
              <a:lnSpc>
                <a:spcPct val="100000"/>
              </a:lnSpc>
              <a:spcBef>
                <a:spcPts val="484"/>
              </a:spcBef>
            </a:pPr>
            <a:r>
              <a:rPr sz="500" dirty="0">
                <a:solidFill>
                  <a:srgbClr val="FFFFFF"/>
                </a:solidFill>
                <a:latin typeface="Symbol"/>
                <a:cs typeface="Symbol"/>
              </a:rPr>
              <a:t></a:t>
            </a:r>
            <a:r>
              <a:rPr sz="600" dirty="0">
                <a:solidFill>
                  <a:srgbClr val="FFFFFF"/>
                </a:solidFill>
                <a:latin typeface="Calibri"/>
                <a:cs typeface="Calibri"/>
              </a:rPr>
              <a:t>Opioid PO q</a:t>
            </a:r>
            <a:r>
              <a:rPr lang="en-US" sz="600" dirty="0">
                <a:solidFill>
                  <a:srgbClr val="FFFFFF"/>
                </a:solidFill>
                <a:latin typeface="Calibri"/>
                <a:cs typeface="Calibri"/>
              </a:rPr>
              <a:t>2h</a:t>
            </a:r>
            <a:r>
              <a:rPr sz="600" dirty="0">
                <a:solidFill>
                  <a:srgbClr val="FFFFFF"/>
                </a:solidFill>
                <a:latin typeface="Calibri"/>
                <a:cs typeface="Calibri"/>
              </a:rPr>
              <a:t> PRN dyspnea</a:t>
            </a:r>
            <a:endParaRPr sz="600" dirty="0">
              <a:latin typeface="Calibri"/>
              <a:cs typeface="Calibri"/>
            </a:endParaRPr>
          </a:p>
          <a:p>
            <a:pPr marL="12700" marR="101600">
              <a:lnSpc>
                <a:spcPts val="700"/>
              </a:lnSpc>
              <a:spcBef>
                <a:spcPts val="15"/>
              </a:spcBef>
            </a:pPr>
            <a:r>
              <a:rPr sz="500" dirty="0">
                <a:solidFill>
                  <a:srgbClr val="FFFFFF"/>
                </a:solidFill>
                <a:latin typeface="Symbol"/>
                <a:cs typeface="Symbol"/>
              </a:rPr>
              <a:t></a:t>
            </a:r>
            <a:r>
              <a:rPr sz="600" dirty="0">
                <a:solidFill>
                  <a:srgbClr val="FFFFFF"/>
                </a:solidFill>
                <a:latin typeface="Calibri"/>
                <a:cs typeface="Calibri"/>
              </a:rPr>
              <a:t>Opioid IV q</a:t>
            </a:r>
            <a:r>
              <a:rPr lang="en-US" sz="600" dirty="0">
                <a:solidFill>
                  <a:srgbClr val="FFFFFF"/>
                </a:solidFill>
                <a:latin typeface="Calibri"/>
                <a:cs typeface="Calibri"/>
              </a:rPr>
              <a:t>1</a:t>
            </a:r>
            <a:r>
              <a:rPr sz="600" dirty="0">
                <a:solidFill>
                  <a:srgbClr val="FFFFFF"/>
                </a:solidFill>
                <a:latin typeface="Calibri"/>
                <a:cs typeface="Calibri"/>
              </a:rPr>
              <a:t>h PRN dyspnea Titrate to relief</a:t>
            </a:r>
            <a:endParaRPr sz="600" dirty="0">
              <a:latin typeface="Calibri"/>
              <a:cs typeface="Calibri"/>
            </a:endParaRPr>
          </a:p>
          <a:p>
            <a:pPr marL="12700">
              <a:lnSpc>
                <a:spcPct val="100000"/>
              </a:lnSpc>
              <a:spcBef>
                <a:spcPts val="50"/>
              </a:spcBef>
            </a:pPr>
            <a:r>
              <a:rPr sz="500" dirty="0">
                <a:solidFill>
                  <a:srgbClr val="FFFFFF"/>
                </a:solidFill>
                <a:latin typeface="Symbol"/>
                <a:cs typeface="Symbol"/>
              </a:rPr>
              <a:t></a:t>
            </a:r>
            <a:r>
              <a:rPr sz="600" dirty="0">
                <a:solidFill>
                  <a:srgbClr val="FFFFFF"/>
                </a:solidFill>
                <a:latin typeface="Calibri"/>
                <a:cs typeface="Calibri"/>
              </a:rPr>
              <a:t>Avoid benzos</a:t>
            </a:r>
            <a:endParaRPr sz="600" dirty="0">
              <a:latin typeface="Calibri"/>
              <a:cs typeface="Calibri"/>
            </a:endParaRPr>
          </a:p>
        </p:txBody>
      </p:sp>
      <p:sp>
        <p:nvSpPr>
          <p:cNvPr id="25" name="object 25"/>
          <p:cNvSpPr txBox="1"/>
          <p:nvPr/>
        </p:nvSpPr>
        <p:spPr>
          <a:xfrm>
            <a:off x="720262" y="1338580"/>
            <a:ext cx="742315" cy="101600"/>
          </a:xfrm>
          <a:prstGeom prst="rect">
            <a:avLst/>
          </a:prstGeom>
        </p:spPr>
        <p:txBody>
          <a:bodyPr vert="horz" wrap="square" lIns="0" tIns="0" rIns="0" bIns="0" rtlCol="0">
            <a:spAutoFit/>
          </a:bodyPr>
          <a:lstStyle/>
          <a:p>
            <a:pPr marL="12700">
              <a:lnSpc>
                <a:spcPct val="100000"/>
              </a:lnSpc>
            </a:pPr>
            <a:r>
              <a:rPr sz="600" spc="10" dirty="0">
                <a:solidFill>
                  <a:srgbClr val="FFFFFF"/>
                </a:solidFill>
                <a:latin typeface="Calibri"/>
                <a:cs typeface="Calibri"/>
              </a:rPr>
              <a:t>Is</a:t>
            </a:r>
            <a:r>
              <a:rPr sz="600" spc="-15" dirty="0">
                <a:solidFill>
                  <a:srgbClr val="FFFFFF"/>
                </a:solidFill>
                <a:latin typeface="Calibri"/>
                <a:cs typeface="Calibri"/>
              </a:rPr>
              <a:t> </a:t>
            </a:r>
            <a:r>
              <a:rPr sz="600" spc="-5" dirty="0">
                <a:solidFill>
                  <a:srgbClr val="FFFFFF"/>
                </a:solidFill>
                <a:latin typeface="Calibri"/>
                <a:cs typeface="Calibri"/>
              </a:rPr>
              <a:t>t</a:t>
            </a:r>
            <a:r>
              <a:rPr sz="600" dirty="0">
                <a:solidFill>
                  <a:srgbClr val="FFFFFF"/>
                </a:solidFill>
                <a:latin typeface="Calibri"/>
                <a:cs typeface="Calibri"/>
              </a:rPr>
              <a:t>h</a:t>
            </a:r>
            <a:r>
              <a:rPr sz="600" spc="-5" dirty="0">
                <a:solidFill>
                  <a:srgbClr val="FFFFFF"/>
                </a:solidFill>
                <a:latin typeface="Calibri"/>
                <a:cs typeface="Calibri"/>
              </a:rPr>
              <a:t>e</a:t>
            </a:r>
            <a:r>
              <a:rPr sz="600" spc="-10" dirty="0">
                <a:solidFill>
                  <a:srgbClr val="FFFFFF"/>
                </a:solidFill>
                <a:latin typeface="Calibri"/>
                <a:cs typeface="Calibri"/>
              </a:rPr>
              <a:t> </a:t>
            </a:r>
            <a:r>
              <a:rPr sz="600" spc="15" dirty="0">
                <a:solidFill>
                  <a:srgbClr val="FFFFFF"/>
                </a:solidFill>
                <a:latin typeface="Calibri"/>
                <a:cs typeface="Calibri"/>
              </a:rPr>
              <a:t>p</a:t>
            </a:r>
            <a:r>
              <a:rPr sz="600" spc="20" dirty="0">
                <a:solidFill>
                  <a:srgbClr val="FFFFFF"/>
                </a:solidFill>
                <a:latin typeface="Calibri"/>
                <a:cs typeface="Calibri"/>
              </a:rPr>
              <a:t>a</a:t>
            </a:r>
            <a:r>
              <a:rPr sz="600" spc="-5" dirty="0">
                <a:solidFill>
                  <a:srgbClr val="FFFFFF"/>
                </a:solidFill>
                <a:latin typeface="Calibri"/>
                <a:cs typeface="Calibri"/>
              </a:rPr>
              <a:t>t</a:t>
            </a:r>
            <a:r>
              <a:rPr sz="600" spc="5" dirty="0">
                <a:solidFill>
                  <a:srgbClr val="FFFFFF"/>
                </a:solidFill>
                <a:latin typeface="Calibri"/>
                <a:cs typeface="Calibri"/>
              </a:rPr>
              <a:t>i</a:t>
            </a:r>
            <a:r>
              <a:rPr sz="600" spc="-5" dirty="0">
                <a:solidFill>
                  <a:srgbClr val="FFFFFF"/>
                </a:solidFill>
                <a:latin typeface="Calibri"/>
                <a:cs typeface="Calibri"/>
              </a:rPr>
              <a:t>e</a:t>
            </a:r>
            <a:r>
              <a:rPr sz="600" spc="5" dirty="0">
                <a:solidFill>
                  <a:srgbClr val="FFFFFF"/>
                </a:solidFill>
                <a:latin typeface="Calibri"/>
                <a:cs typeface="Calibri"/>
              </a:rPr>
              <a:t>n</a:t>
            </a:r>
            <a:r>
              <a:rPr sz="600" dirty="0">
                <a:solidFill>
                  <a:srgbClr val="FFFFFF"/>
                </a:solidFill>
                <a:latin typeface="Calibri"/>
                <a:cs typeface="Calibri"/>
              </a:rPr>
              <a:t>t</a:t>
            </a:r>
            <a:r>
              <a:rPr sz="600" spc="-15" dirty="0">
                <a:solidFill>
                  <a:srgbClr val="FFFFFF"/>
                </a:solidFill>
                <a:latin typeface="Calibri"/>
                <a:cs typeface="Calibri"/>
              </a:rPr>
              <a:t> </a:t>
            </a:r>
            <a:r>
              <a:rPr sz="600" dirty="0">
                <a:solidFill>
                  <a:srgbClr val="FFFFFF"/>
                </a:solidFill>
                <a:latin typeface="Calibri"/>
                <a:cs typeface="Calibri"/>
              </a:rPr>
              <a:t>h</a:t>
            </a:r>
            <a:r>
              <a:rPr sz="600" spc="-5" dirty="0">
                <a:solidFill>
                  <a:srgbClr val="FFFFFF"/>
                </a:solidFill>
                <a:latin typeface="Calibri"/>
                <a:cs typeface="Calibri"/>
              </a:rPr>
              <a:t>y</a:t>
            </a:r>
            <a:r>
              <a:rPr sz="600" spc="10" dirty="0">
                <a:solidFill>
                  <a:srgbClr val="FFFFFF"/>
                </a:solidFill>
                <a:latin typeface="Calibri"/>
                <a:cs typeface="Calibri"/>
              </a:rPr>
              <a:t>p</a:t>
            </a:r>
            <a:r>
              <a:rPr sz="600" spc="5" dirty="0">
                <a:solidFill>
                  <a:srgbClr val="FFFFFF"/>
                </a:solidFill>
                <a:latin typeface="Calibri"/>
                <a:cs typeface="Calibri"/>
              </a:rPr>
              <a:t>o</a:t>
            </a:r>
            <a:r>
              <a:rPr sz="600" dirty="0">
                <a:solidFill>
                  <a:srgbClr val="FFFFFF"/>
                </a:solidFill>
                <a:latin typeface="Calibri"/>
                <a:cs typeface="Calibri"/>
              </a:rPr>
              <a:t>x</a:t>
            </a:r>
            <a:r>
              <a:rPr sz="600" spc="10" dirty="0">
                <a:solidFill>
                  <a:srgbClr val="FFFFFF"/>
                </a:solidFill>
                <a:latin typeface="Calibri"/>
                <a:cs typeface="Calibri"/>
              </a:rPr>
              <a:t>ic</a:t>
            </a:r>
            <a:r>
              <a:rPr sz="600" spc="-25" dirty="0">
                <a:solidFill>
                  <a:srgbClr val="FFFFFF"/>
                </a:solidFill>
                <a:latin typeface="Calibri"/>
                <a:cs typeface="Calibri"/>
              </a:rPr>
              <a:t>?</a:t>
            </a:r>
            <a:endParaRPr sz="600">
              <a:latin typeface="Calibri"/>
              <a:cs typeface="Calibri"/>
            </a:endParaRPr>
          </a:p>
        </p:txBody>
      </p:sp>
      <p:sp>
        <p:nvSpPr>
          <p:cNvPr id="26" name="object 26"/>
          <p:cNvSpPr txBox="1"/>
          <p:nvPr/>
        </p:nvSpPr>
        <p:spPr>
          <a:xfrm>
            <a:off x="1403945" y="1649476"/>
            <a:ext cx="451484" cy="190500"/>
          </a:xfrm>
          <a:prstGeom prst="rect">
            <a:avLst/>
          </a:prstGeom>
        </p:spPr>
        <p:txBody>
          <a:bodyPr vert="horz" wrap="square" lIns="0" tIns="0" rIns="0" bIns="0" rtlCol="0">
            <a:spAutoFit/>
          </a:bodyPr>
          <a:lstStyle/>
          <a:p>
            <a:pPr marL="12700" marR="5080" indent="27305">
              <a:lnSpc>
                <a:spcPts val="700"/>
              </a:lnSpc>
            </a:pPr>
            <a:r>
              <a:rPr sz="600" spc="-5" dirty="0">
                <a:solidFill>
                  <a:srgbClr val="FFFFFF"/>
                </a:solidFill>
                <a:latin typeface="Calibri"/>
                <a:cs typeface="Calibri"/>
              </a:rPr>
              <a:t>No</a:t>
            </a:r>
            <a:r>
              <a:rPr sz="600" spc="5" dirty="0">
                <a:solidFill>
                  <a:srgbClr val="FFFFFF"/>
                </a:solidFill>
                <a:latin typeface="Calibri"/>
                <a:cs typeface="Calibri"/>
              </a:rPr>
              <a:t>n</a:t>
            </a:r>
            <a:r>
              <a:rPr sz="600" dirty="0">
                <a:solidFill>
                  <a:srgbClr val="FFFFFF"/>
                </a:solidFill>
                <a:latin typeface="Calibri"/>
                <a:cs typeface="Calibri"/>
              </a:rPr>
              <a:t>-</a:t>
            </a:r>
            <a:r>
              <a:rPr sz="600" spc="10" dirty="0">
                <a:solidFill>
                  <a:srgbClr val="FFFFFF"/>
                </a:solidFill>
                <a:latin typeface="Calibri"/>
                <a:cs typeface="Calibri"/>
              </a:rPr>
              <a:t>p</a:t>
            </a:r>
            <a:r>
              <a:rPr sz="600" spc="5" dirty="0">
                <a:solidFill>
                  <a:srgbClr val="FFFFFF"/>
                </a:solidFill>
                <a:latin typeface="Calibri"/>
                <a:cs typeface="Calibri"/>
              </a:rPr>
              <a:t>h</a:t>
            </a:r>
            <a:r>
              <a:rPr sz="600" spc="20" dirty="0">
                <a:solidFill>
                  <a:srgbClr val="FFFFFF"/>
                </a:solidFill>
                <a:latin typeface="Calibri"/>
                <a:cs typeface="Calibri"/>
              </a:rPr>
              <a:t>a</a:t>
            </a:r>
            <a:r>
              <a:rPr sz="600" spc="5" dirty="0">
                <a:solidFill>
                  <a:srgbClr val="FFFFFF"/>
                </a:solidFill>
                <a:latin typeface="Calibri"/>
                <a:cs typeface="Calibri"/>
              </a:rPr>
              <a:t>rm</a:t>
            </a:r>
            <a:r>
              <a:rPr sz="600" dirty="0">
                <a:solidFill>
                  <a:srgbClr val="FFFFFF"/>
                </a:solidFill>
                <a:latin typeface="Calibri"/>
                <a:cs typeface="Calibri"/>
              </a:rPr>
              <a:t> </a:t>
            </a:r>
            <a:r>
              <a:rPr sz="600" spc="5" dirty="0">
                <a:solidFill>
                  <a:srgbClr val="FFFFFF"/>
                </a:solidFill>
                <a:latin typeface="Calibri"/>
                <a:cs typeface="Calibri"/>
              </a:rPr>
              <a:t>In</a:t>
            </a:r>
            <a:r>
              <a:rPr sz="600" spc="-5" dirty="0">
                <a:solidFill>
                  <a:srgbClr val="FFFFFF"/>
                </a:solidFill>
                <a:latin typeface="Calibri"/>
                <a:cs typeface="Calibri"/>
              </a:rPr>
              <a:t>terve</a:t>
            </a:r>
            <a:r>
              <a:rPr sz="600" spc="5" dirty="0">
                <a:solidFill>
                  <a:srgbClr val="FFFFFF"/>
                </a:solidFill>
                <a:latin typeface="Calibri"/>
                <a:cs typeface="Calibri"/>
              </a:rPr>
              <a:t>n</a:t>
            </a:r>
            <a:r>
              <a:rPr sz="600" spc="-5" dirty="0">
                <a:solidFill>
                  <a:srgbClr val="FFFFFF"/>
                </a:solidFill>
                <a:latin typeface="Calibri"/>
                <a:cs typeface="Calibri"/>
              </a:rPr>
              <a:t>t</a:t>
            </a:r>
            <a:r>
              <a:rPr sz="600" spc="5" dirty="0">
                <a:solidFill>
                  <a:srgbClr val="FFFFFF"/>
                </a:solidFill>
                <a:latin typeface="Calibri"/>
                <a:cs typeface="Calibri"/>
              </a:rPr>
              <a:t>i</a:t>
            </a:r>
            <a:r>
              <a:rPr sz="600" dirty="0">
                <a:solidFill>
                  <a:srgbClr val="FFFFFF"/>
                </a:solidFill>
                <a:latin typeface="Calibri"/>
                <a:cs typeface="Calibri"/>
              </a:rPr>
              <a:t>o</a:t>
            </a:r>
            <a:r>
              <a:rPr sz="600" spc="5" dirty="0">
                <a:solidFill>
                  <a:srgbClr val="FFFFFF"/>
                </a:solidFill>
                <a:latin typeface="Calibri"/>
                <a:cs typeface="Calibri"/>
              </a:rPr>
              <a:t>n</a:t>
            </a:r>
            <a:r>
              <a:rPr sz="600" spc="15" dirty="0">
                <a:solidFill>
                  <a:srgbClr val="FFFFFF"/>
                </a:solidFill>
                <a:latin typeface="Calibri"/>
                <a:cs typeface="Calibri"/>
              </a:rPr>
              <a:t>s</a:t>
            </a:r>
            <a:endParaRPr sz="600" dirty="0">
              <a:latin typeface="Calibri"/>
              <a:cs typeface="Calibri"/>
            </a:endParaRPr>
          </a:p>
        </p:txBody>
      </p:sp>
      <p:sp>
        <p:nvSpPr>
          <p:cNvPr id="27" name="object 27"/>
          <p:cNvSpPr/>
          <p:nvPr/>
        </p:nvSpPr>
        <p:spPr>
          <a:xfrm>
            <a:off x="1168997" y="2321024"/>
            <a:ext cx="865505" cy="727075"/>
          </a:xfrm>
          <a:custGeom>
            <a:avLst/>
            <a:gdLst/>
            <a:ahLst/>
            <a:cxnLst/>
            <a:rect l="l" t="t" r="r" b="b"/>
            <a:pathLst>
              <a:path w="865505" h="727075">
                <a:moveTo>
                  <a:pt x="0" y="0"/>
                </a:moveTo>
                <a:lnTo>
                  <a:pt x="865187" y="0"/>
                </a:lnTo>
                <a:lnTo>
                  <a:pt x="865187" y="727073"/>
                </a:lnTo>
                <a:lnTo>
                  <a:pt x="0" y="727073"/>
                </a:lnTo>
                <a:lnTo>
                  <a:pt x="0" y="0"/>
                </a:lnTo>
                <a:close/>
              </a:path>
            </a:pathLst>
          </a:custGeom>
          <a:solidFill>
            <a:srgbClr val="1EA2DC"/>
          </a:solidFill>
        </p:spPr>
        <p:txBody>
          <a:bodyPr wrap="square" lIns="0" tIns="0" rIns="0" bIns="0" rtlCol="0"/>
          <a:lstStyle/>
          <a:p>
            <a:endParaRPr/>
          </a:p>
        </p:txBody>
      </p:sp>
      <p:sp>
        <p:nvSpPr>
          <p:cNvPr id="28" name="object 28"/>
          <p:cNvSpPr/>
          <p:nvPr/>
        </p:nvSpPr>
        <p:spPr>
          <a:xfrm>
            <a:off x="1168997" y="2321024"/>
            <a:ext cx="865505" cy="727075"/>
          </a:xfrm>
          <a:custGeom>
            <a:avLst/>
            <a:gdLst/>
            <a:ahLst/>
            <a:cxnLst/>
            <a:rect l="l" t="t" r="r" b="b"/>
            <a:pathLst>
              <a:path w="865505" h="727075">
                <a:moveTo>
                  <a:pt x="0" y="0"/>
                </a:moveTo>
                <a:lnTo>
                  <a:pt x="865188" y="0"/>
                </a:lnTo>
                <a:lnTo>
                  <a:pt x="865188" y="727074"/>
                </a:lnTo>
                <a:lnTo>
                  <a:pt x="0" y="727074"/>
                </a:lnTo>
                <a:lnTo>
                  <a:pt x="0" y="0"/>
                </a:lnTo>
                <a:close/>
              </a:path>
            </a:pathLst>
          </a:custGeom>
          <a:ln w="12700">
            <a:solidFill>
              <a:srgbClr val="1EA2DC"/>
            </a:solidFill>
          </a:ln>
        </p:spPr>
        <p:txBody>
          <a:bodyPr wrap="square" lIns="0" tIns="0" rIns="0" bIns="0" rtlCol="0"/>
          <a:lstStyle/>
          <a:p>
            <a:endParaRPr/>
          </a:p>
        </p:txBody>
      </p:sp>
      <p:sp>
        <p:nvSpPr>
          <p:cNvPr id="29" name="object 29"/>
          <p:cNvSpPr txBox="1"/>
          <p:nvPr/>
        </p:nvSpPr>
        <p:spPr>
          <a:xfrm>
            <a:off x="1160556" y="2342008"/>
            <a:ext cx="832485" cy="370205"/>
          </a:xfrm>
          <a:prstGeom prst="rect">
            <a:avLst/>
          </a:prstGeom>
        </p:spPr>
        <p:txBody>
          <a:bodyPr vert="horz" wrap="square" lIns="0" tIns="0" rIns="0" bIns="0" rtlCol="0">
            <a:spAutoFit/>
          </a:bodyPr>
          <a:lstStyle/>
          <a:p>
            <a:pPr marL="12700" marR="63500">
              <a:lnSpc>
                <a:spcPct val="100000"/>
              </a:lnSpc>
            </a:pPr>
            <a:r>
              <a:rPr sz="500" dirty="0">
                <a:solidFill>
                  <a:srgbClr val="FFFFFF"/>
                </a:solidFill>
                <a:latin typeface="Symbol"/>
                <a:cs typeface="Symbol"/>
              </a:rPr>
              <a:t></a:t>
            </a:r>
            <a:r>
              <a:rPr sz="600" dirty="0">
                <a:solidFill>
                  <a:srgbClr val="FFFFFF"/>
                </a:solidFill>
                <a:latin typeface="Calibri"/>
                <a:cs typeface="Calibri"/>
              </a:rPr>
              <a:t>Opioid IV q15 min PRN dyspnea</a:t>
            </a:r>
            <a:endParaRPr sz="600" dirty="0">
              <a:latin typeface="Calibri"/>
              <a:cs typeface="Calibri"/>
            </a:endParaRPr>
          </a:p>
          <a:p>
            <a:pPr marL="12700" marR="5080">
              <a:lnSpc>
                <a:spcPts val="700"/>
              </a:lnSpc>
              <a:spcBef>
                <a:spcPts val="15"/>
              </a:spcBef>
            </a:pPr>
            <a:r>
              <a:rPr sz="500" dirty="0">
                <a:solidFill>
                  <a:srgbClr val="FFFFFF"/>
                </a:solidFill>
                <a:latin typeface="Symbol"/>
                <a:cs typeface="Symbol"/>
              </a:rPr>
              <a:t></a:t>
            </a:r>
            <a:r>
              <a:rPr sz="600" dirty="0">
                <a:solidFill>
                  <a:srgbClr val="FFFFFF"/>
                </a:solidFill>
                <a:latin typeface="Calibri"/>
                <a:cs typeface="Calibri"/>
              </a:rPr>
              <a:t>Double dose q15 mins if no relief</a:t>
            </a:r>
            <a:endParaRPr sz="600" dirty="0">
              <a:latin typeface="Calibri"/>
              <a:cs typeface="Calibri"/>
            </a:endParaRPr>
          </a:p>
        </p:txBody>
      </p:sp>
      <p:sp>
        <p:nvSpPr>
          <p:cNvPr id="30" name="object 30"/>
          <p:cNvSpPr txBox="1"/>
          <p:nvPr/>
        </p:nvSpPr>
        <p:spPr>
          <a:xfrm>
            <a:off x="1156297" y="2682748"/>
            <a:ext cx="887730" cy="92333"/>
          </a:xfrm>
          <a:prstGeom prst="rect">
            <a:avLst/>
          </a:prstGeom>
        </p:spPr>
        <p:txBody>
          <a:bodyPr vert="horz" wrap="square" lIns="0" tIns="0" rIns="0" bIns="0" rtlCol="0">
            <a:spAutoFit/>
          </a:bodyPr>
          <a:lstStyle/>
          <a:p>
            <a:pPr marL="12700">
              <a:lnSpc>
                <a:spcPct val="100000"/>
              </a:lnSpc>
            </a:pPr>
            <a:r>
              <a:rPr sz="500" spc="-10" dirty="0">
                <a:solidFill>
                  <a:srgbClr val="FFFFFF"/>
                </a:solidFill>
                <a:latin typeface="Symbol"/>
                <a:cs typeface="Symbol"/>
              </a:rPr>
              <a:t></a:t>
            </a:r>
            <a:r>
              <a:rPr sz="600" spc="15" dirty="0">
                <a:solidFill>
                  <a:srgbClr val="FFFFFF"/>
                </a:solidFill>
                <a:latin typeface="Calibri"/>
                <a:cs typeface="Calibri"/>
              </a:rPr>
              <a:t>L</a:t>
            </a:r>
            <a:r>
              <a:rPr sz="600" spc="25" dirty="0">
                <a:solidFill>
                  <a:srgbClr val="FFFFFF"/>
                </a:solidFill>
                <a:latin typeface="Calibri"/>
                <a:cs typeface="Calibri"/>
              </a:rPr>
              <a:t>o</a:t>
            </a:r>
            <a:r>
              <a:rPr sz="600" spc="-5" dirty="0">
                <a:solidFill>
                  <a:srgbClr val="FFFFFF"/>
                </a:solidFill>
                <a:latin typeface="Calibri"/>
                <a:cs typeface="Calibri"/>
              </a:rPr>
              <a:t>r</a:t>
            </a:r>
            <a:r>
              <a:rPr sz="600" spc="20" dirty="0">
                <a:solidFill>
                  <a:srgbClr val="FFFFFF"/>
                </a:solidFill>
                <a:latin typeface="Calibri"/>
                <a:cs typeface="Calibri"/>
              </a:rPr>
              <a:t>a</a:t>
            </a:r>
            <a:r>
              <a:rPr sz="600" spc="5" dirty="0">
                <a:solidFill>
                  <a:srgbClr val="FFFFFF"/>
                </a:solidFill>
                <a:latin typeface="Calibri"/>
                <a:cs typeface="Calibri"/>
              </a:rPr>
              <a:t>z</a:t>
            </a:r>
            <a:r>
              <a:rPr sz="600" spc="-5" dirty="0">
                <a:solidFill>
                  <a:srgbClr val="FFFFFF"/>
                </a:solidFill>
                <a:latin typeface="Calibri"/>
                <a:cs typeface="Calibri"/>
              </a:rPr>
              <a:t>e</a:t>
            </a:r>
            <a:r>
              <a:rPr sz="600" spc="15" dirty="0">
                <a:solidFill>
                  <a:srgbClr val="FFFFFF"/>
                </a:solidFill>
                <a:latin typeface="Calibri"/>
                <a:cs typeface="Calibri"/>
              </a:rPr>
              <a:t>p</a:t>
            </a:r>
            <a:r>
              <a:rPr sz="600" spc="20" dirty="0">
                <a:solidFill>
                  <a:srgbClr val="FFFFFF"/>
                </a:solidFill>
                <a:latin typeface="Calibri"/>
                <a:cs typeface="Calibri"/>
              </a:rPr>
              <a:t>a</a:t>
            </a:r>
            <a:r>
              <a:rPr sz="600" spc="10" dirty="0">
                <a:solidFill>
                  <a:srgbClr val="FFFFFF"/>
                </a:solidFill>
                <a:latin typeface="Calibri"/>
                <a:cs typeface="Calibri"/>
              </a:rPr>
              <a:t>m</a:t>
            </a:r>
            <a:r>
              <a:rPr sz="600" spc="-10" dirty="0">
                <a:solidFill>
                  <a:srgbClr val="FFFFFF"/>
                </a:solidFill>
                <a:latin typeface="Calibri"/>
                <a:cs typeface="Calibri"/>
              </a:rPr>
              <a:t> </a:t>
            </a:r>
            <a:r>
              <a:rPr sz="600" spc="-5" dirty="0">
                <a:solidFill>
                  <a:srgbClr val="FFFFFF"/>
                </a:solidFill>
                <a:latin typeface="Calibri"/>
                <a:cs typeface="Calibri"/>
              </a:rPr>
              <a:t>0.5</a:t>
            </a:r>
            <a:r>
              <a:rPr sz="600" dirty="0">
                <a:solidFill>
                  <a:srgbClr val="FFFFFF"/>
                </a:solidFill>
                <a:latin typeface="Calibri"/>
                <a:cs typeface="Calibri"/>
              </a:rPr>
              <a:t>-1</a:t>
            </a:r>
            <a:r>
              <a:rPr lang="en-US" sz="600" dirty="0">
                <a:solidFill>
                  <a:srgbClr val="FFFFFF"/>
                </a:solidFill>
                <a:latin typeface="Calibri"/>
                <a:cs typeface="Calibri"/>
              </a:rPr>
              <a:t> </a:t>
            </a:r>
            <a:r>
              <a:rPr sz="600" dirty="0">
                <a:solidFill>
                  <a:srgbClr val="FFFFFF"/>
                </a:solidFill>
                <a:latin typeface="Calibri"/>
                <a:cs typeface="Calibri"/>
              </a:rPr>
              <a:t>m</a:t>
            </a:r>
            <a:r>
              <a:rPr sz="600" spc="15" dirty="0">
                <a:solidFill>
                  <a:srgbClr val="FFFFFF"/>
                </a:solidFill>
                <a:latin typeface="Calibri"/>
                <a:cs typeface="Calibri"/>
              </a:rPr>
              <a:t>g</a:t>
            </a:r>
            <a:r>
              <a:rPr sz="600" spc="-15" dirty="0">
                <a:solidFill>
                  <a:srgbClr val="FFFFFF"/>
                </a:solidFill>
                <a:latin typeface="Calibri"/>
                <a:cs typeface="Calibri"/>
              </a:rPr>
              <a:t> </a:t>
            </a:r>
            <a:r>
              <a:rPr sz="600" spc="5" dirty="0">
                <a:solidFill>
                  <a:srgbClr val="FFFFFF"/>
                </a:solidFill>
                <a:latin typeface="Calibri"/>
                <a:cs typeface="Calibri"/>
              </a:rPr>
              <a:t>I</a:t>
            </a:r>
            <a:r>
              <a:rPr sz="600" spc="-30" dirty="0">
                <a:solidFill>
                  <a:srgbClr val="FFFFFF"/>
                </a:solidFill>
                <a:latin typeface="Calibri"/>
                <a:cs typeface="Calibri"/>
              </a:rPr>
              <a:t>V/</a:t>
            </a:r>
            <a:r>
              <a:rPr sz="600" spc="30" dirty="0">
                <a:solidFill>
                  <a:srgbClr val="FFFFFF"/>
                </a:solidFill>
                <a:latin typeface="Calibri"/>
                <a:cs typeface="Calibri"/>
              </a:rPr>
              <a:t>P</a:t>
            </a:r>
            <a:r>
              <a:rPr sz="600" dirty="0">
                <a:solidFill>
                  <a:srgbClr val="FFFFFF"/>
                </a:solidFill>
                <a:latin typeface="Calibri"/>
                <a:cs typeface="Calibri"/>
              </a:rPr>
              <a:t>O</a:t>
            </a:r>
            <a:endParaRPr sz="600" dirty="0">
              <a:latin typeface="Calibri"/>
              <a:cs typeface="Calibri"/>
            </a:endParaRPr>
          </a:p>
        </p:txBody>
      </p:sp>
      <p:sp>
        <p:nvSpPr>
          <p:cNvPr id="31" name="object 31"/>
          <p:cNvSpPr txBox="1"/>
          <p:nvPr/>
        </p:nvSpPr>
        <p:spPr>
          <a:xfrm>
            <a:off x="1156297" y="2783332"/>
            <a:ext cx="436880" cy="101600"/>
          </a:xfrm>
          <a:prstGeom prst="rect">
            <a:avLst/>
          </a:prstGeom>
        </p:spPr>
        <p:txBody>
          <a:bodyPr vert="horz" wrap="square" lIns="0" tIns="0" rIns="0" bIns="0" rtlCol="0">
            <a:spAutoFit/>
          </a:bodyPr>
          <a:lstStyle/>
          <a:p>
            <a:pPr marL="12700">
              <a:lnSpc>
                <a:spcPct val="100000"/>
              </a:lnSpc>
            </a:pPr>
            <a:r>
              <a:rPr sz="600" spc="-5" dirty="0">
                <a:solidFill>
                  <a:srgbClr val="FFFFFF"/>
                </a:solidFill>
                <a:latin typeface="Calibri"/>
                <a:cs typeface="Calibri"/>
              </a:rPr>
              <a:t>q</a:t>
            </a:r>
            <a:r>
              <a:rPr sz="600" dirty="0">
                <a:solidFill>
                  <a:srgbClr val="FFFFFF"/>
                </a:solidFill>
                <a:latin typeface="Calibri"/>
                <a:cs typeface="Calibri"/>
              </a:rPr>
              <a:t>3</a:t>
            </a:r>
            <a:r>
              <a:rPr sz="600" spc="-10" dirty="0">
                <a:solidFill>
                  <a:srgbClr val="FFFFFF"/>
                </a:solidFill>
                <a:latin typeface="Calibri"/>
                <a:cs typeface="Calibri"/>
              </a:rPr>
              <a:t>0 </a:t>
            </a:r>
            <a:r>
              <a:rPr sz="600" spc="10" dirty="0">
                <a:solidFill>
                  <a:srgbClr val="FFFFFF"/>
                </a:solidFill>
                <a:latin typeface="Calibri"/>
                <a:cs typeface="Calibri"/>
              </a:rPr>
              <a:t>m</a:t>
            </a:r>
            <a:r>
              <a:rPr sz="600" spc="5" dirty="0">
                <a:solidFill>
                  <a:srgbClr val="FFFFFF"/>
                </a:solidFill>
                <a:latin typeface="Calibri"/>
                <a:cs typeface="Calibri"/>
              </a:rPr>
              <a:t>i</a:t>
            </a:r>
            <a:r>
              <a:rPr sz="600" spc="10" dirty="0">
                <a:solidFill>
                  <a:srgbClr val="FFFFFF"/>
                </a:solidFill>
                <a:latin typeface="Calibri"/>
                <a:cs typeface="Calibri"/>
              </a:rPr>
              <a:t>n</a:t>
            </a:r>
            <a:r>
              <a:rPr sz="600" spc="-15" dirty="0">
                <a:solidFill>
                  <a:srgbClr val="FFFFFF"/>
                </a:solidFill>
                <a:latin typeface="Calibri"/>
                <a:cs typeface="Calibri"/>
              </a:rPr>
              <a:t> </a:t>
            </a:r>
            <a:r>
              <a:rPr sz="600" spc="30" dirty="0">
                <a:solidFill>
                  <a:srgbClr val="FFFFFF"/>
                </a:solidFill>
                <a:latin typeface="Calibri"/>
                <a:cs typeface="Calibri"/>
              </a:rPr>
              <a:t>P</a:t>
            </a:r>
            <a:r>
              <a:rPr sz="600" spc="15" dirty="0">
                <a:solidFill>
                  <a:srgbClr val="FFFFFF"/>
                </a:solidFill>
                <a:latin typeface="Calibri"/>
                <a:cs typeface="Calibri"/>
              </a:rPr>
              <a:t>R</a:t>
            </a:r>
            <a:r>
              <a:rPr sz="600" dirty="0">
                <a:solidFill>
                  <a:srgbClr val="FFFFFF"/>
                </a:solidFill>
                <a:latin typeface="Calibri"/>
                <a:cs typeface="Calibri"/>
              </a:rPr>
              <a:t>N</a:t>
            </a:r>
            <a:endParaRPr sz="600">
              <a:latin typeface="Calibri"/>
              <a:cs typeface="Calibri"/>
            </a:endParaRPr>
          </a:p>
        </p:txBody>
      </p:sp>
      <p:sp>
        <p:nvSpPr>
          <p:cNvPr id="32" name="object 32"/>
          <p:cNvSpPr txBox="1"/>
          <p:nvPr/>
        </p:nvSpPr>
        <p:spPr>
          <a:xfrm>
            <a:off x="1156297" y="2874772"/>
            <a:ext cx="888365" cy="101600"/>
          </a:xfrm>
          <a:prstGeom prst="rect">
            <a:avLst/>
          </a:prstGeom>
        </p:spPr>
        <p:txBody>
          <a:bodyPr vert="horz" wrap="square" lIns="0" tIns="0" rIns="0" bIns="0" rtlCol="0">
            <a:spAutoFit/>
          </a:bodyPr>
          <a:lstStyle/>
          <a:p>
            <a:pPr marL="12700">
              <a:lnSpc>
                <a:spcPct val="100000"/>
              </a:lnSpc>
            </a:pPr>
            <a:r>
              <a:rPr sz="600" spc="15" dirty="0">
                <a:solidFill>
                  <a:srgbClr val="FFFFFF"/>
                </a:solidFill>
                <a:latin typeface="Calibri"/>
                <a:cs typeface="Calibri"/>
              </a:rPr>
              <a:t>a</a:t>
            </a:r>
            <a:r>
              <a:rPr sz="600" spc="10" dirty="0">
                <a:solidFill>
                  <a:srgbClr val="FFFFFF"/>
                </a:solidFill>
                <a:latin typeface="Calibri"/>
                <a:cs typeface="Calibri"/>
              </a:rPr>
              <a:t>n</a:t>
            </a:r>
            <a:r>
              <a:rPr sz="600" dirty="0">
                <a:solidFill>
                  <a:srgbClr val="FFFFFF"/>
                </a:solidFill>
                <a:latin typeface="Calibri"/>
                <a:cs typeface="Calibri"/>
              </a:rPr>
              <a:t>x</a:t>
            </a:r>
            <a:r>
              <a:rPr sz="600" spc="5" dirty="0">
                <a:solidFill>
                  <a:srgbClr val="FFFFFF"/>
                </a:solidFill>
                <a:latin typeface="Calibri"/>
                <a:cs typeface="Calibri"/>
              </a:rPr>
              <a:t>i</a:t>
            </a:r>
            <a:r>
              <a:rPr sz="600" spc="-5" dirty="0">
                <a:solidFill>
                  <a:srgbClr val="FFFFFF"/>
                </a:solidFill>
                <a:latin typeface="Calibri"/>
                <a:cs typeface="Calibri"/>
              </a:rPr>
              <a:t>ety</a:t>
            </a:r>
            <a:r>
              <a:rPr sz="600" spc="-25" dirty="0">
                <a:solidFill>
                  <a:srgbClr val="FFFFFF"/>
                </a:solidFill>
                <a:latin typeface="Calibri"/>
                <a:cs typeface="Calibri"/>
              </a:rPr>
              <a:t>/</a:t>
            </a:r>
            <a:r>
              <a:rPr sz="600" spc="-5" dirty="0">
                <a:solidFill>
                  <a:srgbClr val="FFFFFF"/>
                </a:solidFill>
                <a:latin typeface="Calibri"/>
                <a:cs typeface="Calibri"/>
              </a:rPr>
              <a:t>re</a:t>
            </a:r>
            <a:r>
              <a:rPr sz="600" spc="-15" dirty="0">
                <a:solidFill>
                  <a:srgbClr val="FFFFFF"/>
                </a:solidFill>
                <a:latin typeface="Calibri"/>
                <a:cs typeface="Calibri"/>
              </a:rPr>
              <a:t>f</a:t>
            </a:r>
            <a:r>
              <a:rPr sz="600" spc="-5" dirty="0">
                <a:solidFill>
                  <a:srgbClr val="FFFFFF"/>
                </a:solidFill>
                <a:latin typeface="Calibri"/>
                <a:cs typeface="Calibri"/>
              </a:rPr>
              <a:t>r</a:t>
            </a:r>
            <a:r>
              <a:rPr sz="600" spc="25" dirty="0">
                <a:solidFill>
                  <a:srgbClr val="FFFFFF"/>
                </a:solidFill>
                <a:latin typeface="Calibri"/>
                <a:cs typeface="Calibri"/>
              </a:rPr>
              <a:t>a</a:t>
            </a:r>
            <a:r>
              <a:rPr sz="600" spc="15" dirty="0">
                <a:solidFill>
                  <a:srgbClr val="FFFFFF"/>
                </a:solidFill>
                <a:latin typeface="Calibri"/>
                <a:cs typeface="Calibri"/>
              </a:rPr>
              <a:t>c</a:t>
            </a:r>
            <a:r>
              <a:rPr sz="600" spc="-5" dirty="0">
                <a:solidFill>
                  <a:srgbClr val="FFFFFF"/>
                </a:solidFill>
                <a:latin typeface="Calibri"/>
                <a:cs typeface="Calibri"/>
              </a:rPr>
              <a:t>t</a:t>
            </a:r>
            <a:r>
              <a:rPr sz="600" dirty="0">
                <a:solidFill>
                  <a:srgbClr val="FFFFFF"/>
                </a:solidFill>
                <a:latin typeface="Calibri"/>
                <a:cs typeface="Calibri"/>
              </a:rPr>
              <a:t>o</a:t>
            </a:r>
            <a:r>
              <a:rPr sz="600" spc="-5" dirty="0">
                <a:solidFill>
                  <a:srgbClr val="FFFFFF"/>
                </a:solidFill>
                <a:latin typeface="Calibri"/>
                <a:cs typeface="Calibri"/>
              </a:rPr>
              <a:t>r</a:t>
            </a:r>
            <a:r>
              <a:rPr sz="600" spc="5" dirty="0">
                <a:solidFill>
                  <a:srgbClr val="FFFFFF"/>
                </a:solidFill>
                <a:latin typeface="Calibri"/>
                <a:cs typeface="Calibri"/>
              </a:rPr>
              <a:t>y</a:t>
            </a:r>
            <a:r>
              <a:rPr sz="600" spc="-20" dirty="0">
                <a:solidFill>
                  <a:srgbClr val="FFFFFF"/>
                </a:solidFill>
                <a:latin typeface="Calibri"/>
                <a:cs typeface="Calibri"/>
              </a:rPr>
              <a:t> </a:t>
            </a:r>
            <a:r>
              <a:rPr sz="600" spc="15" dirty="0">
                <a:solidFill>
                  <a:srgbClr val="FFFFFF"/>
                </a:solidFill>
                <a:latin typeface="Calibri"/>
                <a:cs typeface="Calibri"/>
              </a:rPr>
              <a:t>d</a:t>
            </a:r>
            <a:r>
              <a:rPr sz="600" spc="-5" dirty="0">
                <a:solidFill>
                  <a:srgbClr val="FFFFFF"/>
                </a:solidFill>
                <a:latin typeface="Calibri"/>
                <a:cs typeface="Calibri"/>
              </a:rPr>
              <a:t>y</a:t>
            </a:r>
            <a:r>
              <a:rPr sz="600" spc="10" dirty="0">
                <a:solidFill>
                  <a:srgbClr val="FFFFFF"/>
                </a:solidFill>
                <a:latin typeface="Calibri"/>
                <a:cs typeface="Calibri"/>
              </a:rPr>
              <a:t>s</a:t>
            </a:r>
            <a:r>
              <a:rPr sz="600" spc="15" dirty="0">
                <a:solidFill>
                  <a:srgbClr val="FFFFFF"/>
                </a:solidFill>
                <a:latin typeface="Calibri"/>
                <a:cs typeface="Calibri"/>
              </a:rPr>
              <a:t>p</a:t>
            </a:r>
            <a:r>
              <a:rPr sz="600" spc="5" dirty="0">
                <a:solidFill>
                  <a:srgbClr val="FFFFFF"/>
                </a:solidFill>
                <a:latin typeface="Calibri"/>
                <a:cs typeface="Calibri"/>
              </a:rPr>
              <a:t>n</a:t>
            </a:r>
            <a:r>
              <a:rPr sz="600" spc="-5" dirty="0">
                <a:solidFill>
                  <a:srgbClr val="FFFFFF"/>
                </a:solidFill>
                <a:latin typeface="Calibri"/>
                <a:cs typeface="Calibri"/>
              </a:rPr>
              <a:t>e</a:t>
            </a:r>
            <a:r>
              <a:rPr sz="600" spc="15" dirty="0">
                <a:solidFill>
                  <a:srgbClr val="FFFFFF"/>
                </a:solidFill>
                <a:latin typeface="Calibri"/>
                <a:cs typeface="Calibri"/>
              </a:rPr>
              <a:t>a</a:t>
            </a:r>
            <a:endParaRPr sz="600" dirty="0">
              <a:latin typeface="Calibri"/>
              <a:cs typeface="Calibri"/>
            </a:endParaRPr>
          </a:p>
        </p:txBody>
      </p:sp>
      <p:sp>
        <p:nvSpPr>
          <p:cNvPr id="33" name="object 33"/>
          <p:cNvSpPr/>
          <p:nvPr/>
        </p:nvSpPr>
        <p:spPr>
          <a:xfrm>
            <a:off x="711795" y="2182910"/>
            <a:ext cx="748030" cy="250825"/>
          </a:xfrm>
          <a:custGeom>
            <a:avLst/>
            <a:gdLst/>
            <a:ahLst/>
            <a:cxnLst/>
            <a:rect l="l" t="t" r="r" b="b"/>
            <a:pathLst>
              <a:path w="748030" h="250825">
                <a:moveTo>
                  <a:pt x="34925" y="174625"/>
                </a:moveTo>
                <a:lnTo>
                  <a:pt x="0" y="174625"/>
                </a:lnTo>
                <a:lnTo>
                  <a:pt x="38100" y="250825"/>
                </a:lnTo>
                <a:lnTo>
                  <a:pt x="69850" y="187325"/>
                </a:lnTo>
                <a:lnTo>
                  <a:pt x="34925" y="187325"/>
                </a:lnTo>
                <a:lnTo>
                  <a:pt x="34925" y="174625"/>
                </a:lnTo>
                <a:close/>
              </a:path>
              <a:path w="748030" h="250825">
                <a:moveTo>
                  <a:pt x="741362" y="115293"/>
                </a:moveTo>
                <a:lnTo>
                  <a:pt x="34925" y="115293"/>
                </a:lnTo>
                <a:lnTo>
                  <a:pt x="34925" y="187325"/>
                </a:lnTo>
                <a:lnTo>
                  <a:pt x="41275" y="187325"/>
                </a:lnTo>
                <a:lnTo>
                  <a:pt x="41275" y="121643"/>
                </a:lnTo>
                <a:lnTo>
                  <a:pt x="38100" y="121643"/>
                </a:lnTo>
                <a:lnTo>
                  <a:pt x="41275" y="118468"/>
                </a:lnTo>
                <a:lnTo>
                  <a:pt x="741362" y="118468"/>
                </a:lnTo>
                <a:lnTo>
                  <a:pt x="741362" y="115293"/>
                </a:lnTo>
                <a:close/>
              </a:path>
              <a:path w="748030" h="250825">
                <a:moveTo>
                  <a:pt x="76200" y="174625"/>
                </a:moveTo>
                <a:lnTo>
                  <a:pt x="41275" y="174625"/>
                </a:lnTo>
                <a:lnTo>
                  <a:pt x="41275" y="187325"/>
                </a:lnTo>
                <a:lnTo>
                  <a:pt x="69850" y="187325"/>
                </a:lnTo>
                <a:lnTo>
                  <a:pt x="76200" y="174625"/>
                </a:lnTo>
                <a:close/>
              </a:path>
              <a:path w="748030" h="250825">
                <a:moveTo>
                  <a:pt x="41275" y="118468"/>
                </a:moveTo>
                <a:lnTo>
                  <a:pt x="38100" y="121643"/>
                </a:lnTo>
                <a:lnTo>
                  <a:pt x="41275" y="121643"/>
                </a:lnTo>
                <a:lnTo>
                  <a:pt x="41275" y="118468"/>
                </a:lnTo>
                <a:close/>
              </a:path>
              <a:path w="748030" h="250825">
                <a:moveTo>
                  <a:pt x="747712" y="115293"/>
                </a:moveTo>
                <a:lnTo>
                  <a:pt x="744537" y="115293"/>
                </a:lnTo>
                <a:lnTo>
                  <a:pt x="741362" y="118468"/>
                </a:lnTo>
                <a:lnTo>
                  <a:pt x="41275" y="118468"/>
                </a:lnTo>
                <a:lnTo>
                  <a:pt x="41275" y="121643"/>
                </a:lnTo>
                <a:lnTo>
                  <a:pt x="747712" y="121643"/>
                </a:lnTo>
                <a:lnTo>
                  <a:pt x="747712" y="115293"/>
                </a:lnTo>
                <a:close/>
              </a:path>
              <a:path w="748030" h="250825">
                <a:moveTo>
                  <a:pt x="747712" y="0"/>
                </a:moveTo>
                <a:lnTo>
                  <a:pt x="741362" y="0"/>
                </a:lnTo>
                <a:lnTo>
                  <a:pt x="741362" y="118468"/>
                </a:lnTo>
                <a:lnTo>
                  <a:pt x="744537" y="115293"/>
                </a:lnTo>
                <a:lnTo>
                  <a:pt x="747712" y="115293"/>
                </a:lnTo>
                <a:lnTo>
                  <a:pt x="747712" y="0"/>
                </a:lnTo>
                <a:close/>
              </a:path>
            </a:pathLst>
          </a:custGeom>
          <a:solidFill>
            <a:srgbClr val="2E2D29"/>
          </a:solidFill>
        </p:spPr>
        <p:txBody>
          <a:bodyPr wrap="square" lIns="0" tIns="0" rIns="0" bIns="0" rtlCol="0"/>
          <a:lstStyle/>
          <a:p>
            <a:endParaRPr/>
          </a:p>
        </p:txBody>
      </p:sp>
      <p:sp>
        <p:nvSpPr>
          <p:cNvPr id="34" name="object 34"/>
          <p:cNvSpPr/>
          <p:nvPr/>
        </p:nvSpPr>
        <p:spPr>
          <a:xfrm>
            <a:off x="1583334" y="2182910"/>
            <a:ext cx="240029" cy="138430"/>
          </a:xfrm>
          <a:custGeom>
            <a:avLst/>
            <a:gdLst/>
            <a:ahLst/>
            <a:cxnLst/>
            <a:rect l="l" t="t" r="r" b="b"/>
            <a:pathLst>
              <a:path w="240030" h="138430">
                <a:moveTo>
                  <a:pt x="34925" y="61912"/>
                </a:moveTo>
                <a:lnTo>
                  <a:pt x="0" y="61912"/>
                </a:lnTo>
                <a:lnTo>
                  <a:pt x="38100" y="138112"/>
                </a:lnTo>
                <a:lnTo>
                  <a:pt x="69850" y="74612"/>
                </a:lnTo>
                <a:lnTo>
                  <a:pt x="34925" y="74612"/>
                </a:lnTo>
                <a:lnTo>
                  <a:pt x="34925" y="61912"/>
                </a:lnTo>
                <a:close/>
              </a:path>
              <a:path w="240030" h="138430">
                <a:moveTo>
                  <a:pt x="233361" y="27781"/>
                </a:moveTo>
                <a:lnTo>
                  <a:pt x="34925" y="27781"/>
                </a:lnTo>
                <a:lnTo>
                  <a:pt x="34925" y="74612"/>
                </a:lnTo>
                <a:lnTo>
                  <a:pt x="41275" y="74612"/>
                </a:lnTo>
                <a:lnTo>
                  <a:pt x="41275" y="34131"/>
                </a:lnTo>
                <a:lnTo>
                  <a:pt x="38100" y="34131"/>
                </a:lnTo>
                <a:lnTo>
                  <a:pt x="41275" y="30956"/>
                </a:lnTo>
                <a:lnTo>
                  <a:pt x="233361" y="30956"/>
                </a:lnTo>
                <a:lnTo>
                  <a:pt x="233361" y="27781"/>
                </a:lnTo>
                <a:close/>
              </a:path>
              <a:path w="240030" h="138430">
                <a:moveTo>
                  <a:pt x="76200" y="61912"/>
                </a:moveTo>
                <a:lnTo>
                  <a:pt x="41275" y="61912"/>
                </a:lnTo>
                <a:lnTo>
                  <a:pt x="41275" y="74612"/>
                </a:lnTo>
                <a:lnTo>
                  <a:pt x="69850" y="74612"/>
                </a:lnTo>
                <a:lnTo>
                  <a:pt x="76200" y="61912"/>
                </a:lnTo>
                <a:close/>
              </a:path>
              <a:path w="240030" h="138430">
                <a:moveTo>
                  <a:pt x="41275" y="30956"/>
                </a:moveTo>
                <a:lnTo>
                  <a:pt x="38100" y="34131"/>
                </a:lnTo>
                <a:lnTo>
                  <a:pt x="41275" y="34131"/>
                </a:lnTo>
                <a:lnTo>
                  <a:pt x="41275" y="30956"/>
                </a:lnTo>
                <a:close/>
              </a:path>
              <a:path w="240030" h="138430">
                <a:moveTo>
                  <a:pt x="239711" y="27781"/>
                </a:moveTo>
                <a:lnTo>
                  <a:pt x="236536" y="27781"/>
                </a:lnTo>
                <a:lnTo>
                  <a:pt x="233361" y="30956"/>
                </a:lnTo>
                <a:lnTo>
                  <a:pt x="41275" y="30956"/>
                </a:lnTo>
                <a:lnTo>
                  <a:pt x="41275" y="34131"/>
                </a:lnTo>
                <a:lnTo>
                  <a:pt x="239711" y="34131"/>
                </a:lnTo>
                <a:lnTo>
                  <a:pt x="239711" y="27781"/>
                </a:lnTo>
                <a:close/>
              </a:path>
              <a:path w="240030" h="138430">
                <a:moveTo>
                  <a:pt x="239711" y="0"/>
                </a:moveTo>
                <a:lnTo>
                  <a:pt x="233361" y="0"/>
                </a:lnTo>
                <a:lnTo>
                  <a:pt x="233361" y="30956"/>
                </a:lnTo>
                <a:lnTo>
                  <a:pt x="236536" y="27781"/>
                </a:lnTo>
                <a:lnTo>
                  <a:pt x="239711" y="27781"/>
                </a:lnTo>
                <a:lnTo>
                  <a:pt x="239711" y="0"/>
                </a:lnTo>
                <a:close/>
              </a:path>
            </a:pathLst>
          </a:custGeom>
          <a:solidFill>
            <a:srgbClr val="2E2D29"/>
          </a:solidFill>
        </p:spPr>
        <p:txBody>
          <a:bodyPr wrap="square" lIns="0" tIns="0" rIns="0" bIns="0" rtlCol="0"/>
          <a:lstStyle/>
          <a:p>
            <a:endParaRPr/>
          </a:p>
        </p:txBody>
      </p:sp>
      <p:sp>
        <p:nvSpPr>
          <p:cNvPr id="35" name="object 35"/>
          <p:cNvSpPr txBox="1"/>
          <p:nvPr/>
        </p:nvSpPr>
        <p:spPr>
          <a:xfrm>
            <a:off x="2102510" y="923396"/>
            <a:ext cx="1526540" cy="291465"/>
          </a:xfrm>
          <a:prstGeom prst="rect">
            <a:avLst/>
          </a:prstGeom>
        </p:spPr>
        <p:txBody>
          <a:bodyPr vert="horz" wrap="square" lIns="0" tIns="0" rIns="0" bIns="0" rtlCol="0">
            <a:spAutoFit/>
          </a:bodyPr>
          <a:lstStyle/>
          <a:p>
            <a:pPr marL="12700">
              <a:lnSpc>
                <a:spcPts val="770"/>
              </a:lnSpc>
            </a:pPr>
            <a:r>
              <a:rPr sz="650" b="1" dirty="0">
                <a:latin typeface="Calibri"/>
                <a:cs typeface="Calibri"/>
              </a:rPr>
              <a:t>Non-Pharmacologic Interventions:</a:t>
            </a:r>
          </a:p>
          <a:p>
            <a:pPr marL="184150" indent="-57150">
              <a:lnSpc>
                <a:spcPts val="710"/>
              </a:lnSpc>
              <a:buSzPct val="83333"/>
              <a:buFont typeface="Symbol"/>
              <a:buChar char=""/>
              <a:tabLst>
                <a:tab pos="184150" algn="l"/>
              </a:tabLst>
            </a:pPr>
            <a:r>
              <a:rPr sz="600" dirty="0">
                <a:latin typeface="Calibri"/>
                <a:cs typeface="Calibri"/>
              </a:rPr>
              <a:t>Bring patient upright or to sitting position</a:t>
            </a:r>
          </a:p>
          <a:p>
            <a:pPr marL="184150" indent="-57150">
              <a:lnSpc>
                <a:spcPct val="100000"/>
              </a:lnSpc>
              <a:buSzPct val="83333"/>
              <a:buFont typeface="Symbol"/>
              <a:buChar char=""/>
              <a:tabLst>
                <a:tab pos="184150" algn="l"/>
              </a:tabLst>
            </a:pPr>
            <a:r>
              <a:rPr sz="600" dirty="0">
                <a:latin typeface="Calibri"/>
                <a:cs typeface="Calibri"/>
              </a:rPr>
              <a:t>Consider mindfulness, mindful breathing</a:t>
            </a:r>
          </a:p>
        </p:txBody>
      </p:sp>
      <p:sp>
        <p:nvSpPr>
          <p:cNvPr id="36" name="object 36"/>
          <p:cNvSpPr txBox="1"/>
          <p:nvPr/>
        </p:nvSpPr>
        <p:spPr>
          <a:xfrm>
            <a:off x="2102510" y="1316588"/>
            <a:ext cx="1546860" cy="660400"/>
          </a:xfrm>
          <a:prstGeom prst="rect">
            <a:avLst/>
          </a:prstGeom>
        </p:spPr>
        <p:txBody>
          <a:bodyPr vert="horz" wrap="square" lIns="0" tIns="0" rIns="0" bIns="0" rtlCol="0">
            <a:spAutoFit/>
          </a:bodyPr>
          <a:lstStyle/>
          <a:p>
            <a:pPr marL="12700">
              <a:lnSpc>
                <a:spcPct val="100000"/>
              </a:lnSpc>
            </a:pPr>
            <a:r>
              <a:rPr sz="650" b="1" dirty="0">
                <a:latin typeface="Calibri"/>
                <a:cs typeface="Calibri"/>
              </a:rPr>
              <a:t>Pharmacologic Interventions:</a:t>
            </a:r>
          </a:p>
          <a:p>
            <a:pPr marL="184150" marR="235585" indent="-57150">
              <a:lnSpc>
                <a:spcPts val="700"/>
              </a:lnSpc>
              <a:spcBef>
                <a:spcPts val="40"/>
              </a:spcBef>
              <a:buSzPct val="83333"/>
              <a:buFont typeface="Symbol"/>
              <a:buChar char=""/>
              <a:tabLst>
                <a:tab pos="184150" algn="l"/>
              </a:tabLst>
            </a:pPr>
            <a:r>
              <a:rPr sz="600" dirty="0">
                <a:latin typeface="Calibri"/>
                <a:cs typeface="Calibri"/>
              </a:rPr>
              <a:t>Opioids are treatment of choice for refractory dyspnea</a:t>
            </a:r>
          </a:p>
          <a:p>
            <a:pPr marL="184150" marR="5080" indent="-57150">
              <a:lnSpc>
                <a:spcPct val="97800"/>
              </a:lnSpc>
              <a:spcBef>
                <a:spcPts val="65"/>
              </a:spcBef>
              <a:buSzPct val="83333"/>
              <a:buFont typeface="Symbol"/>
              <a:buChar char=""/>
              <a:tabLst>
                <a:tab pos="184150" algn="l"/>
              </a:tabLst>
            </a:pPr>
            <a:r>
              <a:rPr sz="600" dirty="0">
                <a:latin typeface="Calibri"/>
                <a:cs typeface="Calibri"/>
              </a:rPr>
              <a:t>For symptomatic patients, using PRN or bolus dosing titrated to relief is more effective and safe compared to starting an opioid infusion</a:t>
            </a:r>
          </a:p>
        </p:txBody>
      </p:sp>
      <p:sp>
        <p:nvSpPr>
          <p:cNvPr id="37" name="object 37"/>
          <p:cNvSpPr txBox="1"/>
          <p:nvPr/>
        </p:nvSpPr>
        <p:spPr>
          <a:xfrm>
            <a:off x="2102510" y="2066396"/>
            <a:ext cx="1433195" cy="657225"/>
          </a:xfrm>
          <a:prstGeom prst="rect">
            <a:avLst/>
          </a:prstGeom>
        </p:spPr>
        <p:txBody>
          <a:bodyPr vert="horz" wrap="square" lIns="0" tIns="0" rIns="0" bIns="0" rtlCol="0">
            <a:spAutoFit/>
          </a:bodyPr>
          <a:lstStyle/>
          <a:p>
            <a:pPr marL="12700">
              <a:lnSpc>
                <a:spcPts val="770"/>
              </a:lnSpc>
            </a:pPr>
            <a:r>
              <a:rPr sz="650" b="1" dirty="0">
                <a:latin typeface="Calibri"/>
                <a:cs typeface="Calibri"/>
              </a:rPr>
              <a:t>Dosing Tips:</a:t>
            </a:r>
          </a:p>
          <a:p>
            <a:pPr marL="184150" indent="-57150">
              <a:lnSpc>
                <a:spcPts val="710"/>
              </a:lnSpc>
              <a:buSzPct val="83333"/>
              <a:buFont typeface="Symbol"/>
              <a:buChar char=""/>
              <a:tabLst>
                <a:tab pos="184150" algn="l"/>
              </a:tabLst>
            </a:pPr>
            <a:r>
              <a:rPr sz="600" dirty="0">
                <a:latin typeface="Calibri"/>
                <a:cs typeface="Calibri"/>
              </a:rPr>
              <a:t>For opioid naïve patients</a:t>
            </a:r>
          </a:p>
          <a:p>
            <a:pPr marL="298450" lvl="1" indent="-57150">
              <a:lnSpc>
                <a:spcPts val="710"/>
              </a:lnSpc>
              <a:buSzPct val="83333"/>
              <a:buFont typeface="Symbol"/>
              <a:buChar char=""/>
              <a:tabLst>
                <a:tab pos="298450" algn="l"/>
              </a:tabLst>
            </a:pPr>
            <a:r>
              <a:rPr sz="600" dirty="0">
                <a:latin typeface="Calibri"/>
                <a:cs typeface="Calibri"/>
              </a:rPr>
              <a:t>PO Morphine 5-10</a:t>
            </a:r>
            <a:r>
              <a:rPr lang="en-US" sz="600" dirty="0">
                <a:latin typeface="Calibri"/>
                <a:cs typeface="Calibri"/>
              </a:rPr>
              <a:t> </a:t>
            </a:r>
            <a:r>
              <a:rPr sz="600" dirty="0">
                <a:latin typeface="Calibri"/>
                <a:cs typeface="Calibri"/>
              </a:rPr>
              <a:t>mg</a:t>
            </a:r>
          </a:p>
          <a:p>
            <a:pPr marL="298450" lvl="1" indent="-57150">
              <a:lnSpc>
                <a:spcPts val="710"/>
              </a:lnSpc>
              <a:buSzPct val="83333"/>
              <a:buFont typeface="Symbol"/>
              <a:buChar char=""/>
              <a:tabLst>
                <a:tab pos="298450" algn="l"/>
              </a:tabLst>
            </a:pPr>
            <a:r>
              <a:rPr sz="600" dirty="0">
                <a:latin typeface="Calibri"/>
                <a:cs typeface="Calibri"/>
              </a:rPr>
              <a:t>PO Oxycodone 2.5-5</a:t>
            </a:r>
            <a:r>
              <a:rPr lang="en-US" sz="600" dirty="0">
                <a:latin typeface="Calibri"/>
                <a:cs typeface="Calibri"/>
              </a:rPr>
              <a:t> </a:t>
            </a:r>
            <a:r>
              <a:rPr sz="600" dirty="0">
                <a:latin typeface="Calibri"/>
                <a:cs typeface="Calibri"/>
              </a:rPr>
              <a:t>mg</a:t>
            </a:r>
          </a:p>
          <a:p>
            <a:pPr marL="298450" lvl="1" indent="-57150">
              <a:lnSpc>
                <a:spcPts val="710"/>
              </a:lnSpc>
              <a:spcBef>
                <a:spcPts val="70"/>
              </a:spcBef>
              <a:buSzPct val="83333"/>
              <a:buFont typeface="Symbol"/>
              <a:buChar char=""/>
              <a:tabLst>
                <a:tab pos="298450" algn="l"/>
              </a:tabLst>
            </a:pPr>
            <a:r>
              <a:rPr sz="600" dirty="0">
                <a:latin typeface="Calibri"/>
                <a:cs typeface="Calibri"/>
              </a:rPr>
              <a:t>IV/SC Morphine 2-4</a:t>
            </a:r>
            <a:r>
              <a:rPr lang="en-US" sz="600" dirty="0">
                <a:latin typeface="Calibri"/>
                <a:cs typeface="Calibri"/>
              </a:rPr>
              <a:t> </a:t>
            </a:r>
            <a:r>
              <a:rPr sz="600" dirty="0">
                <a:latin typeface="Calibri"/>
                <a:cs typeface="Calibri"/>
              </a:rPr>
              <a:t>mg</a:t>
            </a:r>
          </a:p>
          <a:p>
            <a:pPr marL="298450" lvl="1" indent="-57150">
              <a:lnSpc>
                <a:spcPts val="695"/>
              </a:lnSpc>
              <a:buSzPct val="83333"/>
              <a:buFont typeface="Symbol"/>
              <a:buChar char=""/>
              <a:tabLst>
                <a:tab pos="298450" algn="l"/>
              </a:tabLst>
            </a:pPr>
            <a:r>
              <a:rPr sz="600" dirty="0">
                <a:latin typeface="Calibri"/>
                <a:cs typeface="Calibri"/>
              </a:rPr>
              <a:t>IV/SC Hydromorphone 0.4-0.6</a:t>
            </a:r>
            <a:r>
              <a:rPr lang="en-US" sz="600" dirty="0">
                <a:latin typeface="Calibri"/>
                <a:cs typeface="Calibri"/>
              </a:rPr>
              <a:t> </a:t>
            </a:r>
            <a:r>
              <a:rPr sz="600" dirty="0">
                <a:latin typeface="Calibri"/>
                <a:cs typeface="Calibri"/>
              </a:rPr>
              <a:t>mg</a:t>
            </a:r>
          </a:p>
          <a:p>
            <a:pPr marL="184150" indent="-57150">
              <a:lnSpc>
                <a:spcPts val="710"/>
              </a:lnSpc>
              <a:buSzPct val="83333"/>
              <a:buFont typeface="Symbol"/>
              <a:buChar char=""/>
              <a:tabLst>
                <a:tab pos="184150" algn="l"/>
              </a:tabLst>
            </a:pPr>
            <a:r>
              <a:rPr sz="600" dirty="0">
                <a:latin typeface="Calibri"/>
                <a:cs typeface="Calibri"/>
              </a:rPr>
              <a:t>Consider smaller doses for elderly/frail</a:t>
            </a:r>
          </a:p>
        </p:txBody>
      </p:sp>
      <p:sp>
        <p:nvSpPr>
          <p:cNvPr id="38" name="object 38"/>
          <p:cNvSpPr/>
          <p:nvPr/>
        </p:nvSpPr>
        <p:spPr>
          <a:xfrm>
            <a:off x="598024" y="1101294"/>
            <a:ext cx="1059180" cy="180975"/>
          </a:xfrm>
          <a:custGeom>
            <a:avLst/>
            <a:gdLst/>
            <a:ahLst/>
            <a:cxnLst/>
            <a:rect l="l" t="t" r="r" b="b"/>
            <a:pathLst>
              <a:path w="1059180" h="180975">
                <a:moveTo>
                  <a:pt x="0" y="0"/>
                </a:moveTo>
                <a:lnTo>
                  <a:pt x="1058861" y="0"/>
                </a:lnTo>
                <a:lnTo>
                  <a:pt x="1058861" y="180975"/>
                </a:lnTo>
                <a:lnTo>
                  <a:pt x="0" y="180975"/>
                </a:lnTo>
                <a:lnTo>
                  <a:pt x="0" y="0"/>
                </a:lnTo>
                <a:close/>
              </a:path>
            </a:pathLst>
          </a:custGeom>
          <a:solidFill>
            <a:srgbClr val="1D4999"/>
          </a:solidFill>
        </p:spPr>
        <p:txBody>
          <a:bodyPr wrap="square" lIns="0" tIns="0" rIns="0" bIns="0" rtlCol="0"/>
          <a:lstStyle/>
          <a:p>
            <a:endParaRPr/>
          </a:p>
        </p:txBody>
      </p:sp>
      <p:sp>
        <p:nvSpPr>
          <p:cNvPr id="39" name="object 39"/>
          <p:cNvSpPr txBox="1"/>
          <p:nvPr/>
        </p:nvSpPr>
        <p:spPr>
          <a:xfrm>
            <a:off x="652793" y="1106931"/>
            <a:ext cx="949325" cy="190500"/>
          </a:xfrm>
          <a:prstGeom prst="rect">
            <a:avLst/>
          </a:prstGeom>
        </p:spPr>
        <p:txBody>
          <a:bodyPr vert="horz" wrap="square" lIns="0" tIns="0" rIns="0" bIns="0" rtlCol="0">
            <a:spAutoFit/>
          </a:bodyPr>
          <a:lstStyle/>
          <a:p>
            <a:pPr marL="338455" marR="5080" indent="-326390">
              <a:lnSpc>
                <a:spcPts val="700"/>
              </a:lnSpc>
            </a:pPr>
            <a:r>
              <a:rPr sz="600" spc="-45" dirty="0">
                <a:solidFill>
                  <a:srgbClr val="FFFFFF"/>
                </a:solidFill>
                <a:latin typeface="Calibri"/>
                <a:cs typeface="Calibri"/>
              </a:rPr>
              <a:t>M</a:t>
            </a:r>
            <a:r>
              <a:rPr sz="600" spc="-20" dirty="0">
                <a:solidFill>
                  <a:srgbClr val="FFFFFF"/>
                </a:solidFill>
                <a:latin typeface="Calibri"/>
                <a:cs typeface="Calibri"/>
              </a:rPr>
              <a:t>a</a:t>
            </a:r>
            <a:r>
              <a:rPr sz="600" spc="5" dirty="0">
                <a:solidFill>
                  <a:srgbClr val="FFFFFF"/>
                </a:solidFill>
                <a:latin typeface="Calibri"/>
                <a:cs typeface="Calibri"/>
              </a:rPr>
              <a:t>n</a:t>
            </a:r>
            <a:r>
              <a:rPr sz="600" spc="20" dirty="0">
                <a:solidFill>
                  <a:srgbClr val="FFFFFF"/>
                </a:solidFill>
                <a:latin typeface="Calibri"/>
                <a:cs typeface="Calibri"/>
              </a:rPr>
              <a:t>a</a:t>
            </a:r>
            <a:r>
              <a:rPr sz="600" spc="10" dirty="0">
                <a:solidFill>
                  <a:srgbClr val="FFFFFF"/>
                </a:solidFill>
                <a:latin typeface="Calibri"/>
                <a:cs typeface="Calibri"/>
              </a:rPr>
              <a:t>g</a:t>
            </a:r>
            <a:r>
              <a:rPr sz="600" spc="-5" dirty="0">
                <a:solidFill>
                  <a:srgbClr val="FFFFFF"/>
                </a:solidFill>
                <a:latin typeface="Calibri"/>
                <a:cs typeface="Calibri"/>
              </a:rPr>
              <a:t>e</a:t>
            </a:r>
            <a:r>
              <a:rPr sz="600" spc="-10" dirty="0">
                <a:solidFill>
                  <a:srgbClr val="FFFFFF"/>
                </a:solidFill>
                <a:latin typeface="Calibri"/>
                <a:cs typeface="Calibri"/>
              </a:rPr>
              <a:t> </a:t>
            </a:r>
            <a:r>
              <a:rPr sz="600" dirty="0">
                <a:solidFill>
                  <a:srgbClr val="FFFFFF"/>
                </a:solidFill>
                <a:latin typeface="Calibri"/>
                <a:cs typeface="Calibri"/>
              </a:rPr>
              <a:t>un</a:t>
            </a:r>
            <a:r>
              <a:rPr sz="600" spc="15" dirty="0">
                <a:solidFill>
                  <a:srgbClr val="FFFFFF"/>
                </a:solidFill>
                <a:latin typeface="Calibri"/>
                <a:cs typeface="Calibri"/>
              </a:rPr>
              <a:t>d</a:t>
            </a:r>
            <a:r>
              <a:rPr sz="600" spc="-5" dirty="0">
                <a:solidFill>
                  <a:srgbClr val="FFFFFF"/>
                </a:solidFill>
                <a:latin typeface="Calibri"/>
                <a:cs typeface="Calibri"/>
              </a:rPr>
              <a:t>er</a:t>
            </a:r>
            <a:r>
              <a:rPr sz="600" spc="10" dirty="0">
                <a:solidFill>
                  <a:srgbClr val="FFFFFF"/>
                </a:solidFill>
                <a:latin typeface="Calibri"/>
                <a:cs typeface="Calibri"/>
              </a:rPr>
              <a:t>l</a:t>
            </a:r>
            <a:r>
              <a:rPr sz="600" dirty="0">
                <a:solidFill>
                  <a:srgbClr val="FFFFFF"/>
                </a:solidFill>
                <a:latin typeface="Calibri"/>
                <a:cs typeface="Calibri"/>
              </a:rPr>
              <a:t>y</a:t>
            </a:r>
            <a:r>
              <a:rPr sz="600" spc="5" dirty="0">
                <a:solidFill>
                  <a:srgbClr val="FFFFFF"/>
                </a:solidFill>
                <a:latin typeface="Calibri"/>
                <a:cs typeface="Calibri"/>
              </a:rPr>
              <a:t>in</a:t>
            </a:r>
            <a:r>
              <a:rPr sz="600" spc="15" dirty="0">
                <a:solidFill>
                  <a:srgbClr val="FFFFFF"/>
                </a:solidFill>
                <a:latin typeface="Calibri"/>
                <a:cs typeface="Calibri"/>
              </a:rPr>
              <a:t>g</a:t>
            </a:r>
            <a:r>
              <a:rPr sz="600" spc="-15" dirty="0">
                <a:solidFill>
                  <a:srgbClr val="FFFFFF"/>
                </a:solidFill>
                <a:latin typeface="Calibri"/>
                <a:cs typeface="Calibri"/>
              </a:rPr>
              <a:t> </a:t>
            </a:r>
            <a:r>
              <a:rPr sz="600" spc="15" dirty="0">
                <a:solidFill>
                  <a:srgbClr val="FFFFFF"/>
                </a:solidFill>
                <a:latin typeface="Calibri"/>
                <a:cs typeface="Calibri"/>
              </a:rPr>
              <a:t>c</a:t>
            </a:r>
            <a:r>
              <a:rPr sz="600" spc="25" dirty="0">
                <a:solidFill>
                  <a:srgbClr val="FFFFFF"/>
                </a:solidFill>
                <a:latin typeface="Calibri"/>
                <a:cs typeface="Calibri"/>
              </a:rPr>
              <a:t>a</a:t>
            </a:r>
            <a:r>
              <a:rPr sz="600" dirty="0">
                <a:solidFill>
                  <a:srgbClr val="FFFFFF"/>
                </a:solidFill>
                <a:latin typeface="Calibri"/>
                <a:cs typeface="Calibri"/>
              </a:rPr>
              <a:t>u</a:t>
            </a:r>
            <a:r>
              <a:rPr sz="600" spc="10" dirty="0">
                <a:solidFill>
                  <a:srgbClr val="FFFFFF"/>
                </a:solidFill>
                <a:latin typeface="Calibri"/>
                <a:cs typeface="Calibri"/>
              </a:rPr>
              <a:t>s</a:t>
            </a:r>
            <a:r>
              <a:rPr sz="600" spc="-5" dirty="0">
                <a:solidFill>
                  <a:srgbClr val="FFFFFF"/>
                </a:solidFill>
                <a:latin typeface="Calibri"/>
                <a:cs typeface="Calibri"/>
              </a:rPr>
              <a:t>e</a:t>
            </a:r>
            <a:r>
              <a:rPr sz="600" spc="15" dirty="0">
                <a:solidFill>
                  <a:srgbClr val="FFFFFF"/>
                </a:solidFill>
                <a:latin typeface="Calibri"/>
                <a:cs typeface="Calibri"/>
              </a:rPr>
              <a:t>s</a:t>
            </a:r>
            <a:r>
              <a:rPr sz="600" spc="-15" dirty="0">
                <a:solidFill>
                  <a:srgbClr val="FFFFFF"/>
                </a:solidFill>
                <a:latin typeface="Calibri"/>
                <a:cs typeface="Calibri"/>
              </a:rPr>
              <a:t> </a:t>
            </a:r>
            <a:r>
              <a:rPr sz="600" dirty="0">
                <a:solidFill>
                  <a:srgbClr val="FFFFFF"/>
                </a:solidFill>
                <a:latin typeface="Calibri"/>
                <a:cs typeface="Calibri"/>
              </a:rPr>
              <a:t>o</a:t>
            </a:r>
            <a:r>
              <a:rPr sz="600" spc="-10" dirty="0">
                <a:solidFill>
                  <a:srgbClr val="FFFFFF"/>
                </a:solidFill>
                <a:latin typeface="Calibri"/>
                <a:cs typeface="Calibri"/>
              </a:rPr>
              <a:t>f </a:t>
            </a:r>
            <a:r>
              <a:rPr sz="600" spc="10" dirty="0">
                <a:solidFill>
                  <a:srgbClr val="FFFFFF"/>
                </a:solidFill>
                <a:latin typeface="Calibri"/>
                <a:cs typeface="Calibri"/>
              </a:rPr>
              <a:t>d</a:t>
            </a:r>
            <a:r>
              <a:rPr sz="600" dirty="0">
                <a:solidFill>
                  <a:srgbClr val="FFFFFF"/>
                </a:solidFill>
                <a:latin typeface="Calibri"/>
                <a:cs typeface="Calibri"/>
              </a:rPr>
              <a:t>y</a:t>
            </a:r>
            <a:r>
              <a:rPr sz="600" spc="10" dirty="0">
                <a:solidFill>
                  <a:srgbClr val="FFFFFF"/>
                </a:solidFill>
                <a:latin typeface="Calibri"/>
                <a:cs typeface="Calibri"/>
              </a:rPr>
              <a:t>sp</a:t>
            </a:r>
            <a:r>
              <a:rPr sz="600" spc="5" dirty="0">
                <a:solidFill>
                  <a:srgbClr val="FFFFFF"/>
                </a:solidFill>
                <a:latin typeface="Calibri"/>
                <a:cs typeface="Calibri"/>
              </a:rPr>
              <a:t>n</a:t>
            </a:r>
            <a:r>
              <a:rPr sz="600" spc="-5" dirty="0">
                <a:solidFill>
                  <a:srgbClr val="FFFFFF"/>
                </a:solidFill>
                <a:latin typeface="Calibri"/>
                <a:cs typeface="Calibri"/>
              </a:rPr>
              <a:t>e</a:t>
            </a:r>
            <a:r>
              <a:rPr sz="600" spc="15" dirty="0">
                <a:solidFill>
                  <a:srgbClr val="FFFFFF"/>
                </a:solidFill>
                <a:latin typeface="Calibri"/>
                <a:cs typeface="Calibri"/>
              </a:rPr>
              <a:t>a</a:t>
            </a:r>
            <a:endParaRPr sz="600" dirty="0">
              <a:latin typeface="Calibri"/>
              <a:cs typeface="Calibri"/>
            </a:endParaRPr>
          </a:p>
        </p:txBody>
      </p:sp>
      <p:sp>
        <p:nvSpPr>
          <p:cNvPr id="40" name="object 40"/>
          <p:cNvSpPr/>
          <p:nvPr/>
        </p:nvSpPr>
        <p:spPr>
          <a:xfrm>
            <a:off x="368896" y="1684435"/>
            <a:ext cx="755650" cy="201930"/>
          </a:xfrm>
          <a:custGeom>
            <a:avLst/>
            <a:gdLst/>
            <a:ahLst/>
            <a:cxnLst/>
            <a:rect l="l" t="t" r="r" b="b"/>
            <a:pathLst>
              <a:path w="755650" h="201930">
                <a:moveTo>
                  <a:pt x="0" y="0"/>
                </a:moveTo>
                <a:lnTo>
                  <a:pt x="755650" y="0"/>
                </a:lnTo>
                <a:lnTo>
                  <a:pt x="755650" y="201514"/>
                </a:lnTo>
                <a:lnTo>
                  <a:pt x="0" y="201514"/>
                </a:lnTo>
                <a:lnTo>
                  <a:pt x="0" y="0"/>
                </a:lnTo>
                <a:close/>
              </a:path>
            </a:pathLst>
          </a:custGeom>
          <a:solidFill>
            <a:srgbClr val="1D4999"/>
          </a:solidFill>
        </p:spPr>
        <p:txBody>
          <a:bodyPr wrap="square" lIns="0" tIns="0" rIns="0" bIns="0" rtlCol="0"/>
          <a:lstStyle/>
          <a:p>
            <a:endParaRPr/>
          </a:p>
        </p:txBody>
      </p:sp>
      <p:sp>
        <p:nvSpPr>
          <p:cNvPr id="41" name="object 41"/>
          <p:cNvSpPr txBox="1"/>
          <p:nvPr/>
        </p:nvSpPr>
        <p:spPr>
          <a:xfrm>
            <a:off x="428426" y="1692148"/>
            <a:ext cx="636905" cy="190500"/>
          </a:xfrm>
          <a:prstGeom prst="rect">
            <a:avLst/>
          </a:prstGeom>
        </p:spPr>
        <p:txBody>
          <a:bodyPr vert="horz" wrap="square" lIns="0" tIns="0" rIns="0" bIns="0" rtlCol="0">
            <a:spAutoFit/>
          </a:bodyPr>
          <a:lstStyle/>
          <a:p>
            <a:pPr marL="35560" marR="5080" indent="-23495">
              <a:lnSpc>
                <a:spcPts val="700"/>
              </a:lnSpc>
            </a:pPr>
            <a:r>
              <a:rPr sz="600" spc="-45" dirty="0">
                <a:solidFill>
                  <a:srgbClr val="FFFFFF"/>
                </a:solidFill>
                <a:latin typeface="Calibri"/>
                <a:cs typeface="Calibri"/>
              </a:rPr>
              <a:t>M</a:t>
            </a:r>
            <a:r>
              <a:rPr sz="600" spc="-20" dirty="0">
                <a:solidFill>
                  <a:srgbClr val="FFFFFF"/>
                </a:solidFill>
                <a:latin typeface="Calibri"/>
                <a:cs typeface="Calibri"/>
              </a:rPr>
              <a:t>a</a:t>
            </a:r>
            <a:r>
              <a:rPr sz="600" spc="5" dirty="0">
                <a:solidFill>
                  <a:srgbClr val="FFFFFF"/>
                </a:solidFill>
                <a:latin typeface="Calibri"/>
                <a:cs typeface="Calibri"/>
              </a:rPr>
              <a:t>n</a:t>
            </a:r>
            <a:r>
              <a:rPr sz="600" spc="20" dirty="0">
                <a:solidFill>
                  <a:srgbClr val="FFFFFF"/>
                </a:solidFill>
                <a:latin typeface="Calibri"/>
                <a:cs typeface="Calibri"/>
              </a:rPr>
              <a:t>a</a:t>
            </a:r>
            <a:r>
              <a:rPr sz="600" spc="10" dirty="0">
                <a:solidFill>
                  <a:srgbClr val="FFFFFF"/>
                </a:solidFill>
                <a:latin typeface="Calibri"/>
                <a:cs typeface="Calibri"/>
              </a:rPr>
              <a:t>g</a:t>
            </a:r>
            <a:r>
              <a:rPr sz="600" spc="-5" dirty="0">
                <a:solidFill>
                  <a:srgbClr val="FFFFFF"/>
                </a:solidFill>
                <a:latin typeface="Calibri"/>
                <a:cs typeface="Calibri"/>
              </a:rPr>
              <a:t>e</a:t>
            </a:r>
            <a:r>
              <a:rPr sz="600" spc="-10" dirty="0">
                <a:solidFill>
                  <a:srgbClr val="FFFFFF"/>
                </a:solidFill>
                <a:latin typeface="Calibri"/>
                <a:cs typeface="Calibri"/>
              </a:rPr>
              <a:t> </a:t>
            </a:r>
            <a:r>
              <a:rPr sz="600" dirty="0">
                <a:solidFill>
                  <a:srgbClr val="FFFFFF"/>
                </a:solidFill>
                <a:latin typeface="Calibri"/>
                <a:cs typeface="Calibri"/>
              </a:rPr>
              <a:t>un</a:t>
            </a:r>
            <a:r>
              <a:rPr sz="600" spc="15" dirty="0">
                <a:solidFill>
                  <a:srgbClr val="FFFFFF"/>
                </a:solidFill>
                <a:latin typeface="Calibri"/>
                <a:cs typeface="Calibri"/>
              </a:rPr>
              <a:t>d</a:t>
            </a:r>
            <a:r>
              <a:rPr sz="600" spc="-5" dirty="0">
                <a:solidFill>
                  <a:srgbClr val="FFFFFF"/>
                </a:solidFill>
                <a:latin typeface="Calibri"/>
                <a:cs typeface="Calibri"/>
              </a:rPr>
              <a:t>er</a:t>
            </a:r>
            <a:r>
              <a:rPr sz="600" spc="10" dirty="0">
                <a:solidFill>
                  <a:srgbClr val="FFFFFF"/>
                </a:solidFill>
                <a:latin typeface="Calibri"/>
                <a:cs typeface="Calibri"/>
              </a:rPr>
              <a:t>l</a:t>
            </a:r>
            <a:r>
              <a:rPr sz="600" dirty="0">
                <a:solidFill>
                  <a:srgbClr val="FFFFFF"/>
                </a:solidFill>
                <a:latin typeface="Calibri"/>
                <a:cs typeface="Calibri"/>
              </a:rPr>
              <a:t>y</a:t>
            </a:r>
            <a:r>
              <a:rPr sz="600" spc="5" dirty="0">
                <a:solidFill>
                  <a:srgbClr val="FFFFFF"/>
                </a:solidFill>
                <a:latin typeface="Calibri"/>
                <a:cs typeface="Calibri"/>
              </a:rPr>
              <a:t>in</a:t>
            </a:r>
            <a:r>
              <a:rPr sz="600" spc="15" dirty="0">
                <a:solidFill>
                  <a:srgbClr val="FFFFFF"/>
                </a:solidFill>
                <a:latin typeface="Calibri"/>
                <a:cs typeface="Calibri"/>
              </a:rPr>
              <a:t>g</a:t>
            </a:r>
            <a:r>
              <a:rPr sz="600" spc="10" dirty="0">
                <a:solidFill>
                  <a:srgbClr val="FFFFFF"/>
                </a:solidFill>
                <a:latin typeface="Calibri"/>
                <a:cs typeface="Calibri"/>
              </a:rPr>
              <a:t> c</a:t>
            </a:r>
            <a:r>
              <a:rPr sz="600" spc="25" dirty="0">
                <a:solidFill>
                  <a:srgbClr val="FFFFFF"/>
                </a:solidFill>
                <a:latin typeface="Calibri"/>
                <a:cs typeface="Calibri"/>
              </a:rPr>
              <a:t>a</a:t>
            </a:r>
            <a:r>
              <a:rPr sz="600" dirty="0">
                <a:solidFill>
                  <a:srgbClr val="FFFFFF"/>
                </a:solidFill>
                <a:latin typeface="Calibri"/>
                <a:cs typeface="Calibri"/>
              </a:rPr>
              <a:t>u</a:t>
            </a:r>
            <a:r>
              <a:rPr sz="600" spc="10" dirty="0">
                <a:solidFill>
                  <a:srgbClr val="FFFFFF"/>
                </a:solidFill>
                <a:latin typeface="Calibri"/>
                <a:cs typeface="Calibri"/>
              </a:rPr>
              <a:t>s</a:t>
            </a:r>
            <a:r>
              <a:rPr sz="600" spc="-5" dirty="0">
                <a:solidFill>
                  <a:srgbClr val="FFFFFF"/>
                </a:solidFill>
                <a:latin typeface="Calibri"/>
                <a:cs typeface="Calibri"/>
              </a:rPr>
              <a:t>e</a:t>
            </a:r>
            <a:r>
              <a:rPr sz="600" spc="15" dirty="0">
                <a:solidFill>
                  <a:srgbClr val="FFFFFF"/>
                </a:solidFill>
                <a:latin typeface="Calibri"/>
                <a:cs typeface="Calibri"/>
              </a:rPr>
              <a:t>s</a:t>
            </a:r>
            <a:r>
              <a:rPr sz="600" spc="-15" dirty="0">
                <a:solidFill>
                  <a:srgbClr val="FFFFFF"/>
                </a:solidFill>
                <a:latin typeface="Calibri"/>
                <a:cs typeface="Calibri"/>
              </a:rPr>
              <a:t> </a:t>
            </a:r>
            <a:r>
              <a:rPr sz="600" dirty="0">
                <a:solidFill>
                  <a:srgbClr val="FFFFFF"/>
                </a:solidFill>
                <a:latin typeface="Calibri"/>
                <a:cs typeface="Calibri"/>
              </a:rPr>
              <a:t>o</a:t>
            </a:r>
            <a:r>
              <a:rPr sz="600" spc="-10" dirty="0">
                <a:solidFill>
                  <a:srgbClr val="FFFFFF"/>
                </a:solidFill>
                <a:latin typeface="Calibri"/>
                <a:cs typeface="Calibri"/>
              </a:rPr>
              <a:t>f</a:t>
            </a:r>
            <a:r>
              <a:rPr sz="600" spc="-15" dirty="0">
                <a:solidFill>
                  <a:srgbClr val="FFFFFF"/>
                </a:solidFill>
                <a:latin typeface="Calibri"/>
                <a:cs typeface="Calibri"/>
              </a:rPr>
              <a:t> </a:t>
            </a:r>
            <a:r>
              <a:rPr sz="600" dirty="0">
                <a:solidFill>
                  <a:srgbClr val="FFFFFF"/>
                </a:solidFill>
                <a:latin typeface="Calibri"/>
                <a:cs typeface="Calibri"/>
              </a:rPr>
              <a:t>h</a:t>
            </a:r>
            <a:r>
              <a:rPr sz="600" spc="-5" dirty="0">
                <a:solidFill>
                  <a:srgbClr val="FFFFFF"/>
                </a:solidFill>
                <a:latin typeface="Calibri"/>
                <a:cs typeface="Calibri"/>
              </a:rPr>
              <a:t>y</a:t>
            </a:r>
            <a:r>
              <a:rPr sz="600" spc="15" dirty="0">
                <a:solidFill>
                  <a:srgbClr val="FFFFFF"/>
                </a:solidFill>
                <a:latin typeface="Calibri"/>
                <a:cs typeface="Calibri"/>
              </a:rPr>
              <a:t>p</a:t>
            </a:r>
            <a:r>
              <a:rPr sz="600" dirty="0">
                <a:solidFill>
                  <a:srgbClr val="FFFFFF"/>
                </a:solidFill>
                <a:latin typeface="Calibri"/>
                <a:cs typeface="Calibri"/>
              </a:rPr>
              <a:t>o</a:t>
            </a:r>
            <a:r>
              <a:rPr sz="600" spc="-5" dirty="0">
                <a:solidFill>
                  <a:srgbClr val="FFFFFF"/>
                </a:solidFill>
                <a:latin typeface="Calibri"/>
                <a:cs typeface="Calibri"/>
              </a:rPr>
              <a:t>x</a:t>
            </a:r>
            <a:r>
              <a:rPr sz="600" spc="5" dirty="0">
                <a:solidFill>
                  <a:srgbClr val="FFFFFF"/>
                </a:solidFill>
                <a:latin typeface="Calibri"/>
                <a:cs typeface="Calibri"/>
              </a:rPr>
              <a:t>i</a:t>
            </a:r>
            <a:r>
              <a:rPr sz="600" spc="15" dirty="0">
                <a:solidFill>
                  <a:srgbClr val="FFFFFF"/>
                </a:solidFill>
                <a:latin typeface="Calibri"/>
                <a:cs typeface="Calibri"/>
              </a:rPr>
              <a:t>a</a:t>
            </a:r>
            <a:endParaRPr sz="600">
              <a:latin typeface="Calibri"/>
              <a:cs typeface="Calibri"/>
            </a:endParaRPr>
          </a:p>
        </p:txBody>
      </p:sp>
      <p:sp>
        <p:nvSpPr>
          <p:cNvPr id="42" name="object 42"/>
          <p:cNvSpPr txBox="1"/>
          <p:nvPr/>
        </p:nvSpPr>
        <p:spPr>
          <a:xfrm>
            <a:off x="2285009" y="3255393"/>
            <a:ext cx="1300480" cy="200055"/>
          </a:xfrm>
          <a:prstGeom prst="rect">
            <a:avLst/>
          </a:prstGeom>
        </p:spPr>
        <p:txBody>
          <a:bodyPr vert="horz" wrap="square" lIns="0" tIns="0" rIns="0" bIns="0" rtlCol="0">
            <a:spAutoFit/>
          </a:bodyPr>
          <a:lstStyle/>
          <a:p>
            <a:pPr marL="12700">
              <a:lnSpc>
                <a:spcPct val="100000"/>
              </a:lnSpc>
            </a:pPr>
            <a:r>
              <a:rPr sz="650" b="1" dirty="0">
                <a:solidFill>
                  <a:srgbClr val="1D4999"/>
                </a:solidFill>
                <a:latin typeface="Calibri"/>
                <a:cs typeface="Calibri"/>
              </a:rPr>
              <a:t>Relative Strengths &amp; Conversion Table</a:t>
            </a:r>
            <a:endParaRPr sz="650" b="1" dirty="0">
              <a:latin typeface="Calibri"/>
              <a:cs typeface="Calibri"/>
            </a:endParaRPr>
          </a:p>
        </p:txBody>
      </p:sp>
      <p:sp>
        <p:nvSpPr>
          <p:cNvPr id="44" name="object 44"/>
          <p:cNvSpPr txBox="1"/>
          <p:nvPr/>
        </p:nvSpPr>
        <p:spPr>
          <a:xfrm>
            <a:off x="2121560" y="4157979"/>
            <a:ext cx="1628139" cy="615553"/>
          </a:xfrm>
          <a:prstGeom prst="rect">
            <a:avLst/>
          </a:prstGeom>
        </p:spPr>
        <p:txBody>
          <a:bodyPr vert="horz" wrap="square" lIns="0" tIns="0" rIns="0" bIns="0" rtlCol="0">
            <a:spAutoFit/>
          </a:bodyPr>
          <a:lstStyle/>
          <a:p>
            <a:pPr marL="37465">
              <a:lnSpc>
                <a:spcPct val="100000"/>
              </a:lnSpc>
            </a:pPr>
            <a:r>
              <a:rPr sz="650" dirty="0">
                <a:solidFill>
                  <a:srgbClr val="1D4999"/>
                </a:solidFill>
                <a:latin typeface="Calibri"/>
                <a:cs typeface="Calibri"/>
              </a:rPr>
              <a:t>*Avoid fentanyl due to shortage</a:t>
            </a:r>
            <a:endParaRPr sz="650" dirty="0">
              <a:latin typeface="Calibri"/>
              <a:cs typeface="Calibri"/>
            </a:endParaRPr>
          </a:p>
          <a:p>
            <a:pPr marL="12700">
              <a:lnSpc>
                <a:spcPts val="660"/>
              </a:lnSpc>
              <a:spcBef>
                <a:spcPts val="495"/>
              </a:spcBef>
            </a:pPr>
            <a:r>
              <a:rPr sz="650" b="1" u="heavy" dirty="0">
                <a:latin typeface="Calibri"/>
                <a:cs typeface="Calibri"/>
              </a:rPr>
              <a:t>If Using Opioids, Start a Bowel Regimen</a:t>
            </a:r>
            <a:r>
              <a:rPr sz="650" b="1" dirty="0">
                <a:latin typeface="Calibri"/>
                <a:cs typeface="Calibri"/>
              </a:rPr>
              <a:t>:</a:t>
            </a:r>
          </a:p>
          <a:p>
            <a:pPr marL="184150" indent="-57150">
              <a:lnSpc>
                <a:spcPts val="705"/>
              </a:lnSpc>
              <a:buSzPct val="83333"/>
              <a:buFont typeface="Symbol"/>
              <a:buChar char=""/>
              <a:tabLst>
                <a:tab pos="184150" algn="l"/>
              </a:tabLst>
            </a:pPr>
            <a:r>
              <a:rPr sz="600" dirty="0">
                <a:latin typeface="Calibri"/>
                <a:cs typeface="Calibri"/>
              </a:rPr>
              <a:t>Goal is 1 BM QD or QOD, no straining</a:t>
            </a:r>
          </a:p>
          <a:p>
            <a:pPr marL="184150" indent="-57150">
              <a:lnSpc>
                <a:spcPts val="695"/>
              </a:lnSpc>
              <a:buSzPct val="83333"/>
              <a:buFont typeface="Symbol"/>
              <a:buChar char=""/>
              <a:tabLst>
                <a:tab pos="184150" algn="l"/>
              </a:tabLst>
            </a:pPr>
            <a:r>
              <a:rPr sz="600" dirty="0">
                <a:latin typeface="Calibri"/>
                <a:cs typeface="Calibri"/>
              </a:rPr>
              <a:t>Senna 2 tabs q HS, can increase to 4 tabs BID</a:t>
            </a:r>
          </a:p>
          <a:p>
            <a:pPr marL="184150" indent="-57150">
              <a:lnSpc>
                <a:spcPts val="710"/>
              </a:lnSpc>
              <a:buSzPct val="83333"/>
              <a:buFont typeface="Symbol"/>
              <a:buChar char=""/>
              <a:tabLst>
                <a:tab pos="184150" algn="l"/>
              </a:tabLst>
            </a:pPr>
            <a:r>
              <a:rPr sz="600" dirty="0">
                <a:latin typeface="Calibri"/>
                <a:cs typeface="Calibri"/>
              </a:rPr>
              <a:t>Add </a:t>
            </a:r>
            <a:r>
              <a:rPr sz="600" dirty="0" err="1">
                <a:latin typeface="Calibri"/>
                <a:cs typeface="Calibri"/>
              </a:rPr>
              <a:t>Miralax</a:t>
            </a:r>
            <a:r>
              <a:rPr sz="600" dirty="0">
                <a:latin typeface="Calibri"/>
                <a:cs typeface="Calibri"/>
              </a:rPr>
              <a:t> 17</a:t>
            </a:r>
            <a:r>
              <a:rPr lang="en-US" sz="600" dirty="0">
                <a:latin typeface="Calibri"/>
                <a:cs typeface="Calibri"/>
              </a:rPr>
              <a:t> </a:t>
            </a:r>
            <a:r>
              <a:rPr sz="600" dirty="0">
                <a:latin typeface="Calibri"/>
                <a:cs typeface="Calibri"/>
              </a:rPr>
              <a:t>gm daily, can increase to BID</a:t>
            </a:r>
          </a:p>
          <a:p>
            <a:pPr marL="184150" indent="-57150">
              <a:lnSpc>
                <a:spcPct val="100000"/>
              </a:lnSpc>
              <a:buSzPct val="83333"/>
              <a:buFont typeface="Symbol"/>
              <a:buChar char=""/>
              <a:tabLst>
                <a:tab pos="184150" algn="l"/>
              </a:tabLst>
            </a:pPr>
            <a:r>
              <a:rPr lang="en-US" sz="600" dirty="0" err="1">
                <a:latin typeface="Calibri"/>
                <a:cs typeface="Calibri"/>
              </a:rPr>
              <a:t>Bisacodyl</a:t>
            </a:r>
            <a:r>
              <a:rPr sz="600" dirty="0">
                <a:latin typeface="Calibri"/>
                <a:cs typeface="Calibri"/>
              </a:rPr>
              <a:t> 10</a:t>
            </a:r>
            <a:r>
              <a:rPr lang="en-US" sz="600" dirty="0">
                <a:latin typeface="Calibri"/>
                <a:cs typeface="Calibri"/>
              </a:rPr>
              <a:t> </a:t>
            </a:r>
            <a:r>
              <a:rPr sz="600" dirty="0">
                <a:latin typeface="Calibri"/>
                <a:cs typeface="Calibri"/>
              </a:rPr>
              <a:t>mg suppository if no BM in 72</a:t>
            </a:r>
            <a:r>
              <a:rPr lang="en-US" sz="600" dirty="0">
                <a:latin typeface="Calibri"/>
                <a:cs typeface="Calibri"/>
              </a:rPr>
              <a:t> </a:t>
            </a:r>
            <a:r>
              <a:rPr sz="600" dirty="0" err="1">
                <a:latin typeface="Calibri"/>
                <a:cs typeface="Calibri"/>
              </a:rPr>
              <a:t>hrs</a:t>
            </a:r>
            <a:endParaRPr sz="600" dirty="0">
              <a:latin typeface="Calibri"/>
              <a:cs typeface="Calibri"/>
            </a:endParaRPr>
          </a:p>
        </p:txBody>
      </p:sp>
      <p:sp>
        <p:nvSpPr>
          <p:cNvPr id="45" name="object 45"/>
          <p:cNvSpPr txBox="1"/>
          <p:nvPr/>
        </p:nvSpPr>
        <p:spPr>
          <a:xfrm>
            <a:off x="366632" y="3319442"/>
            <a:ext cx="1145542" cy="100027"/>
          </a:xfrm>
          <a:prstGeom prst="rect">
            <a:avLst/>
          </a:prstGeom>
        </p:spPr>
        <p:txBody>
          <a:bodyPr vert="horz" wrap="square" lIns="0" tIns="0" rIns="0" bIns="0" rtlCol="0">
            <a:spAutoFit/>
          </a:bodyPr>
          <a:lstStyle/>
          <a:p>
            <a:pPr marL="12700">
              <a:lnSpc>
                <a:spcPct val="100000"/>
              </a:lnSpc>
            </a:pPr>
            <a:r>
              <a:rPr sz="650" b="1" u="heavy" dirty="0">
                <a:latin typeface="Calibri"/>
                <a:cs typeface="Calibri"/>
              </a:rPr>
              <a:t>Pharmacodynamics of Opioids:</a:t>
            </a:r>
          </a:p>
        </p:txBody>
      </p:sp>
      <p:sp>
        <p:nvSpPr>
          <p:cNvPr id="46" name="object 46"/>
          <p:cNvSpPr txBox="1"/>
          <p:nvPr/>
        </p:nvSpPr>
        <p:spPr>
          <a:xfrm>
            <a:off x="360145" y="3407084"/>
            <a:ext cx="1528802" cy="1516825"/>
          </a:xfrm>
          <a:prstGeom prst="rect">
            <a:avLst/>
          </a:prstGeom>
        </p:spPr>
        <p:txBody>
          <a:bodyPr vert="horz" wrap="square" lIns="0" tIns="0" rIns="0" bIns="0" rtlCol="0">
            <a:spAutoFit/>
          </a:bodyPr>
          <a:lstStyle/>
          <a:p>
            <a:pPr marL="127000" indent="-57150">
              <a:lnSpc>
                <a:spcPct val="100000"/>
              </a:lnSpc>
              <a:buSzPct val="90909"/>
              <a:buFont typeface="Symbol"/>
              <a:buChar char=""/>
              <a:tabLst>
                <a:tab pos="127000" algn="l"/>
              </a:tabLst>
            </a:pPr>
            <a:r>
              <a:rPr sz="600" b="1" dirty="0">
                <a:latin typeface="Calibri"/>
                <a:cs typeface="Calibri"/>
              </a:rPr>
              <a:t>Time to peak effect / Duration of Action</a:t>
            </a:r>
          </a:p>
          <a:p>
            <a:pPr marL="127000" indent="-57150">
              <a:lnSpc>
                <a:spcPct val="100000"/>
              </a:lnSpc>
              <a:spcBef>
                <a:spcPts val="35"/>
              </a:spcBef>
              <a:buSzPct val="90909"/>
              <a:buFont typeface="Symbol"/>
              <a:buChar char=""/>
              <a:tabLst>
                <a:tab pos="127000" algn="l"/>
              </a:tabLst>
            </a:pPr>
            <a:r>
              <a:rPr sz="600" b="1" dirty="0">
                <a:latin typeface="Calibri"/>
                <a:cs typeface="Calibri"/>
              </a:rPr>
              <a:t>PO Opioids: 30-60 minutes / 3-4 hours</a:t>
            </a:r>
          </a:p>
          <a:p>
            <a:pPr marL="127000" indent="-57150">
              <a:lnSpc>
                <a:spcPts val="655"/>
              </a:lnSpc>
              <a:spcBef>
                <a:spcPts val="60"/>
              </a:spcBef>
              <a:buSzPct val="90909"/>
              <a:buFont typeface="Symbol"/>
              <a:buChar char=""/>
              <a:tabLst>
                <a:tab pos="127000" algn="l"/>
              </a:tabLst>
            </a:pPr>
            <a:r>
              <a:rPr sz="600" b="1" dirty="0">
                <a:latin typeface="Calibri"/>
                <a:cs typeface="Calibri"/>
              </a:rPr>
              <a:t>IV Opioids: 5-15 minutes / </a:t>
            </a:r>
            <a:r>
              <a:rPr lang="en-US" sz="600" b="1" dirty="0">
                <a:latin typeface="Calibri"/>
                <a:cs typeface="Calibri"/>
              </a:rPr>
              <a:t>3-4</a:t>
            </a:r>
            <a:r>
              <a:rPr sz="600" b="1" dirty="0">
                <a:latin typeface="Calibri"/>
                <a:cs typeface="Calibri"/>
              </a:rPr>
              <a:t> hours</a:t>
            </a:r>
          </a:p>
          <a:p>
            <a:pPr marL="127000" indent="-57150">
              <a:buSzPct val="83333"/>
              <a:buFont typeface="Symbol"/>
              <a:buChar char=""/>
              <a:tabLst>
                <a:tab pos="127000" algn="l"/>
              </a:tabLst>
            </a:pPr>
            <a:r>
              <a:rPr sz="600" dirty="0">
                <a:latin typeface="Calibri"/>
                <a:cs typeface="Calibri"/>
              </a:rPr>
              <a:t>Time to peak effect is the same for analgesia,</a:t>
            </a:r>
            <a:r>
              <a:rPr lang="en-US" sz="600" dirty="0">
                <a:latin typeface="Calibri"/>
                <a:cs typeface="Calibri"/>
              </a:rPr>
              <a:t> </a:t>
            </a:r>
            <a:r>
              <a:rPr sz="600" dirty="0">
                <a:latin typeface="Calibri"/>
                <a:cs typeface="Calibri"/>
              </a:rPr>
              <a:t>relief of dyspnea, and sedation</a:t>
            </a:r>
          </a:p>
          <a:p>
            <a:pPr marL="12700">
              <a:lnSpc>
                <a:spcPts val="660"/>
              </a:lnSpc>
              <a:spcBef>
                <a:spcPts val="229"/>
              </a:spcBef>
            </a:pPr>
            <a:r>
              <a:rPr sz="650" b="1" u="heavy" dirty="0">
                <a:latin typeface="Calibri"/>
                <a:cs typeface="Calibri"/>
              </a:rPr>
              <a:t>Other Opioid Principles</a:t>
            </a:r>
            <a:r>
              <a:rPr sz="650" b="1" dirty="0">
                <a:latin typeface="Calibri"/>
                <a:cs typeface="Calibri"/>
              </a:rPr>
              <a:t>:</a:t>
            </a:r>
          </a:p>
          <a:p>
            <a:pPr marL="127000" indent="-57150">
              <a:lnSpc>
                <a:spcPts val="720"/>
              </a:lnSpc>
              <a:buSzPct val="90909"/>
              <a:buFont typeface="Symbol"/>
              <a:buChar char=""/>
              <a:tabLst>
                <a:tab pos="127000" algn="l"/>
              </a:tabLst>
            </a:pPr>
            <a:r>
              <a:rPr sz="600" b="1" dirty="0">
                <a:latin typeface="Calibri"/>
                <a:cs typeface="Calibri"/>
              </a:rPr>
              <a:t>If initial dose of IV opioid is ineffective </a:t>
            </a:r>
            <a:r>
              <a:rPr sz="600" dirty="0">
                <a:latin typeface="Calibri"/>
                <a:cs typeface="Calibri"/>
              </a:rPr>
              <a:t>after 2</a:t>
            </a:r>
            <a:r>
              <a:rPr lang="en-US" sz="600" dirty="0">
                <a:latin typeface="Calibri"/>
                <a:cs typeface="Calibri"/>
              </a:rPr>
              <a:t> </a:t>
            </a:r>
            <a:r>
              <a:rPr sz="600" dirty="0">
                <a:latin typeface="Calibri"/>
                <a:cs typeface="Calibri"/>
              </a:rPr>
              <a:t>doses at least 15 minutes apart, double the dose</a:t>
            </a:r>
          </a:p>
          <a:p>
            <a:pPr marL="127000" indent="-57150">
              <a:lnSpc>
                <a:spcPts val="675"/>
              </a:lnSpc>
              <a:buSzPct val="83333"/>
              <a:buFont typeface="Symbol"/>
              <a:buChar char=""/>
              <a:tabLst>
                <a:tab pos="127000" algn="l"/>
              </a:tabLst>
            </a:pPr>
            <a:r>
              <a:rPr sz="600" dirty="0">
                <a:latin typeface="Calibri"/>
                <a:cs typeface="Calibri"/>
              </a:rPr>
              <a:t>Typically</a:t>
            </a:r>
            <a:r>
              <a:rPr lang="en-US" sz="600" dirty="0">
                <a:latin typeface="Calibri"/>
                <a:cs typeface="Calibri"/>
              </a:rPr>
              <a:t> </a:t>
            </a:r>
            <a:r>
              <a:rPr sz="600" b="1" dirty="0">
                <a:latin typeface="Calibri"/>
                <a:cs typeface="Calibri"/>
              </a:rPr>
              <a:t>need 6-8 hours of controlled</a:t>
            </a:r>
          </a:p>
          <a:p>
            <a:pPr marL="126364" marR="60325">
              <a:lnSpc>
                <a:spcPct val="105500"/>
              </a:lnSpc>
            </a:pPr>
            <a:r>
              <a:rPr sz="600" b="1" dirty="0">
                <a:latin typeface="Calibri"/>
                <a:cs typeface="Calibri"/>
              </a:rPr>
              <a:t>symptoms to calculate a continuous opioid infusion</a:t>
            </a:r>
          </a:p>
          <a:p>
            <a:pPr marL="127000" marR="49530" indent="-57150">
              <a:lnSpc>
                <a:spcPct val="97800"/>
              </a:lnSpc>
              <a:spcBef>
                <a:spcPts val="110"/>
              </a:spcBef>
              <a:buSzPct val="90909"/>
              <a:buFont typeface="Symbol"/>
              <a:buChar char=""/>
              <a:tabLst>
                <a:tab pos="127000" algn="l"/>
              </a:tabLst>
            </a:pPr>
            <a:r>
              <a:rPr sz="600" b="1" dirty="0">
                <a:latin typeface="Calibri"/>
                <a:cs typeface="Calibri"/>
              </a:rPr>
              <a:t>If starting a continuous infusion</a:t>
            </a:r>
            <a:r>
              <a:rPr sz="600" dirty="0">
                <a:latin typeface="Calibri"/>
                <a:cs typeface="Calibri"/>
              </a:rPr>
              <a:t>, do</a:t>
            </a:r>
            <a:r>
              <a:rPr lang="en-US" sz="600" dirty="0">
                <a:latin typeface="Calibri"/>
                <a:cs typeface="Calibri"/>
              </a:rPr>
              <a:t> </a:t>
            </a:r>
            <a:r>
              <a:rPr sz="600" dirty="0">
                <a:latin typeface="Calibri"/>
                <a:cs typeface="Calibri"/>
              </a:rPr>
              <a:t>n</a:t>
            </a:r>
            <a:r>
              <a:rPr lang="en-US" sz="600" dirty="0">
                <a:latin typeface="Calibri"/>
                <a:cs typeface="Calibri"/>
              </a:rPr>
              <a:t>o</a:t>
            </a:r>
            <a:r>
              <a:rPr sz="600" dirty="0">
                <a:latin typeface="Calibri"/>
                <a:cs typeface="Calibri"/>
              </a:rPr>
              <a:t>t change more often than every 6</a:t>
            </a:r>
            <a:r>
              <a:rPr lang="en-US" sz="600" dirty="0">
                <a:latin typeface="Calibri"/>
                <a:cs typeface="Calibri"/>
              </a:rPr>
              <a:t> </a:t>
            </a:r>
            <a:r>
              <a:rPr sz="600" dirty="0">
                <a:latin typeface="Calibri"/>
                <a:cs typeface="Calibri"/>
              </a:rPr>
              <a:t>hours. Adjust infusion dose based on the 24 hour sum of PRNs</a:t>
            </a:r>
          </a:p>
        </p:txBody>
      </p:sp>
      <p:graphicFrame>
        <p:nvGraphicFramePr>
          <p:cNvPr id="48" name="object 48"/>
          <p:cNvGraphicFramePr>
            <a:graphicFrameLocks noGrp="1"/>
          </p:cNvGraphicFramePr>
          <p:nvPr>
            <p:extLst>
              <p:ext uri="{D42A27DB-BD31-4B8C-83A1-F6EECF244321}">
                <p14:modId xmlns:p14="http://schemas.microsoft.com/office/powerpoint/2010/main" val="4006746632"/>
              </p:ext>
            </p:extLst>
          </p:nvPr>
        </p:nvGraphicFramePr>
        <p:xfrm>
          <a:off x="2097683" y="3381471"/>
          <a:ext cx="1673225" cy="670560"/>
        </p:xfrm>
        <a:graphic>
          <a:graphicData uri="http://schemas.openxmlformats.org/drawingml/2006/table">
            <a:tbl>
              <a:tblPr firstRow="1" bandRow="1">
                <a:tableStyleId>{2D5ABB26-0587-4C30-8999-92F81FD0307C}</a:tableStyleId>
              </a:tblPr>
              <a:tblGrid>
                <a:gridCol w="569317">
                  <a:extLst>
                    <a:ext uri="{9D8B030D-6E8A-4147-A177-3AD203B41FA5}">
                      <a16:colId xmlns:a16="http://schemas.microsoft.com/office/drawing/2014/main" xmlns="" val="20000"/>
                    </a:ext>
                  </a:extLst>
                </a:gridCol>
                <a:gridCol w="546166">
                  <a:extLst>
                    <a:ext uri="{9D8B030D-6E8A-4147-A177-3AD203B41FA5}">
                      <a16:colId xmlns:a16="http://schemas.microsoft.com/office/drawing/2014/main" xmlns="" val="20001"/>
                    </a:ext>
                  </a:extLst>
                </a:gridCol>
                <a:gridCol w="557742">
                  <a:extLst>
                    <a:ext uri="{9D8B030D-6E8A-4147-A177-3AD203B41FA5}">
                      <a16:colId xmlns:a16="http://schemas.microsoft.com/office/drawing/2014/main" xmlns="" val="20002"/>
                    </a:ext>
                  </a:extLst>
                </a:gridCol>
              </a:tblGrid>
              <a:tr h="167640">
                <a:tc>
                  <a:txBody>
                    <a:bodyPr/>
                    <a:lstStyle/>
                    <a:p>
                      <a:pPr marL="84455">
                        <a:lnSpc>
                          <a:spcPct val="100000"/>
                        </a:lnSpc>
                      </a:pPr>
                      <a:r>
                        <a:rPr sz="650" spc="5" dirty="0">
                          <a:solidFill>
                            <a:srgbClr val="FFFFFF"/>
                          </a:solidFill>
                          <a:latin typeface="Calibri"/>
                          <a:cs typeface="Calibri"/>
                        </a:rPr>
                        <a:t>O</a:t>
                      </a:r>
                      <a:r>
                        <a:rPr sz="650" spc="10" dirty="0">
                          <a:solidFill>
                            <a:srgbClr val="FFFFFF"/>
                          </a:solidFill>
                          <a:latin typeface="Calibri"/>
                          <a:cs typeface="Calibri"/>
                        </a:rPr>
                        <a:t>pi</a:t>
                      </a:r>
                      <a:r>
                        <a:rPr sz="650" dirty="0">
                          <a:solidFill>
                            <a:srgbClr val="FFFFFF"/>
                          </a:solidFill>
                          <a:latin typeface="Calibri"/>
                          <a:cs typeface="Calibri"/>
                        </a:rPr>
                        <a:t>o</a:t>
                      </a:r>
                      <a:r>
                        <a:rPr sz="650" spc="10" dirty="0">
                          <a:solidFill>
                            <a:srgbClr val="FFFFFF"/>
                          </a:solidFill>
                          <a:latin typeface="Calibri"/>
                          <a:cs typeface="Calibri"/>
                        </a:rPr>
                        <a:t>i</a:t>
                      </a:r>
                      <a:r>
                        <a:rPr sz="650" dirty="0">
                          <a:solidFill>
                            <a:srgbClr val="FFFFFF"/>
                          </a:solidFill>
                          <a:latin typeface="Calibri"/>
                          <a:cs typeface="Calibri"/>
                        </a:rPr>
                        <a:t>d</a:t>
                      </a:r>
                      <a:r>
                        <a:rPr sz="650" spc="5" dirty="0">
                          <a:solidFill>
                            <a:srgbClr val="FFFFFF"/>
                          </a:solidFill>
                          <a:latin typeface="Calibri"/>
                          <a:cs typeface="Calibri"/>
                        </a:rPr>
                        <a:t> </a:t>
                      </a:r>
                      <a:r>
                        <a:rPr sz="650" spc="15" dirty="0">
                          <a:solidFill>
                            <a:srgbClr val="FFFFFF"/>
                          </a:solidFill>
                          <a:latin typeface="Calibri"/>
                          <a:cs typeface="Calibri"/>
                        </a:rPr>
                        <a:t>A</a:t>
                      </a:r>
                      <a:r>
                        <a:rPr sz="650" spc="10" dirty="0">
                          <a:solidFill>
                            <a:srgbClr val="FFFFFF"/>
                          </a:solidFill>
                          <a:latin typeface="Calibri"/>
                          <a:cs typeface="Calibri"/>
                        </a:rPr>
                        <a:t>gen</a:t>
                      </a:r>
                      <a:r>
                        <a:rPr sz="650" dirty="0">
                          <a:solidFill>
                            <a:srgbClr val="FFFFFF"/>
                          </a:solidFill>
                          <a:latin typeface="Calibri"/>
                          <a:cs typeface="Calibri"/>
                        </a:rPr>
                        <a:t>t</a:t>
                      </a:r>
                      <a:endParaRPr sz="650" dirty="0">
                        <a:latin typeface="Calibri"/>
                        <a:cs typeface="Calibri"/>
                      </a:endParaRPr>
                    </a:p>
                  </a:txBody>
                  <a:tcPr marL="0" marR="0" marT="0" marB="0" anchor="ctr">
                    <a:lnL w="12700">
                      <a:solidFill>
                        <a:srgbClr val="FFFFFF"/>
                      </a:solidFill>
                      <a:prstDash val="solid"/>
                    </a:lnL>
                    <a:lnR w="12700" cap="flat" cmpd="sng" algn="ctr">
                      <a:solidFill>
                        <a:schemeClr val="bg1"/>
                      </a:solidFill>
                      <a:prstDash val="solid"/>
                      <a:round/>
                      <a:headEnd type="none" w="med" len="med"/>
                      <a:tailEnd type="none" w="med" len="med"/>
                    </a:lnR>
                    <a:lnT w="12700">
                      <a:solidFill>
                        <a:srgbClr val="FFFFFF"/>
                      </a:solidFill>
                      <a:prstDash val="solid"/>
                    </a:lnT>
                    <a:lnB w="38100">
                      <a:solidFill>
                        <a:srgbClr val="FFFFFF"/>
                      </a:solidFill>
                      <a:prstDash val="solid"/>
                    </a:lnB>
                    <a:solidFill>
                      <a:srgbClr val="4472C4"/>
                    </a:solidFill>
                  </a:tcPr>
                </a:tc>
                <a:tc>
                  <a:txBody>
                    <a:bodyPr/>
                    <a:lstStyle/>
                    <a:p>
                      <a:pPr marL="97790">
                        <a:lnSpc>
                          <a:spcPct val="100000"/>
                        </a:lnSpc>
                      </a:pPr>
                      <a:r>
                        <a:rPr sz="650" spc="5" dirty="0">
                          <a:solidFill>
                            <a:srgbClr val="FFFFFF"/>
                          </a:solidFill>
                          <a:latin typeface="Calibri"/>
                          <a:cs typeface="Calibri"/>
                        </a:rPr>
                        <a:t>O</a:t>
                      </a:r>
                      <a:r>
                        <a:rPr sz="650" spc="10" dirty="0">
                          <a:solidFill>
                            <a:srgbClr val="FFFFFF"/>
                          </a:solidFill>
                          <a:latin typeface="Calibri"/>
                          <a:cs typeface="Calibri"/>
                        </a:rPr>
                        <a:t>r</a:t>
                      </a:r>
                      <a:r>
                        <a:rPr sz="650" spc="5" dirty="0">
                          <a:solidFill>
                            <a:srgbClr val="FFFFFF"/>
                          </a:solidFill>
                          <a:latin typeface="Calibri"/>
                          <a:cs typeface="Calibri"/>
                        </a:rPr>
                        <a:t>a</a:t>
                      </a:r>
                      <a:r>
                        <a:rPr sz="650" dirty="0">
                          <a:solidFill>
                            <a:srgbClr val="FFFFFF"/>
                          </a:solidFill>
                          <a:latin typeface="Calibri"/>
                          <a:cs typeface="Calibri"/>
                        </a:rPr>
                        <a:t>l</a:t>
                      </a:r>
                      <a:r>
                        <a:rPr sz="650" spc="5" dirty="0">
                          <a:solidFill>
                            <a:srgbClr val="FFFFFF"/>
                          </a:solidFill>
                          <a:latin typeface="Calibri"/>
                          <a:cs typeface="Calibri"/>
                        </a:rPr>
                        <a:t> D</a:t>
                      </a:r>
                      <a:r>
                        <a:rPr sz="650" dirty="0">
                          <a:solidFill>
                            <a:srgbClr val="FFFFFF"/>
                          </a:solidFill>
                          <a:latin typeface="Calibri"/>
                          <a:cs typeface="Calibri"/>
                        </a:rPr>
                        <a:t>o</a:t>
                      </a:r>
                      <a:r>
                        <a:rPr sz="650" spc="15" dirty="0">
                          <a:solidFill>
                            <a:srgbClr val="FFFFFF"/>
                          </a:solidFill>
                          <a:latin typeface="Calibri"/>
                          <a:cs typeface="Calibri"/>
                        </a:rPr>
                        <a:t>s</a:t>
                      </a:r>
                      <a:r>
                        <a:rPr sz="650" dirty="0">
                          <a:solidFill>
                            <a:srgbClr val="FFFFFF"/>
                          </a:solidFill>
                          <a:latin typeface="Calibri"/>
                          <a:cs typeface="Calibri"/>
                        </a:rPr>
                        <a:t>e</a:t>
                      </a:r>
                      <a:endParaRPr sz="650" dirty="0">
                        <a:latin typeface="Calibri"/>
                        <a:cs typeface="Calibri"/>
                      </a:endParaRPr>
                    </a:p>
                  </a:txBody>
                  <a:tcPr marL="0" marR="0" marT="0" marB="0" anchor="ctr">
                    <a:lnL w="12700" cap="flat" cmpd="sng" algn="ctr">
                      <a:solidFill>
                        <a:schemeClr val="bg1"/>
                      </a:solidFill>
                      <a:prstDash val="solid"/>
                      <a:round/>
                      <a:headEnd type="none" w="med" len="med"/>
                      <a:tailEnd type="none" w="med" len="med"/>
                    </a:lnL>
                    <a:lnR w="12700">
                      <a:solidFill>
                        <a:srgbClr val="FFFFFF"/>
                      </a:solidFill>
                      <a:prstDash val="solid"/>
                    </a:lnR>
                    <a:lnT w="12700">
                      <a:solidFill>
                        <a:srgbClr val="FFFFFF"/>
                      </a:solidFill>
                      <a:prstDash val="solid"/>
                    </a:lnT>
                    <a:lnB w="38100">
                      <a:solidFill>
                        <a:srgbClr val="FFFFFF"/>
                      </a:solidFill>
                      <a:prstDash val="solid"/>
                    </a:lnB>
                    <a:solidFill>
                      <a:srgbClr val="4472C4"/>
                    </a:solidFill>
                  </a:tcPr>
                </a:tc>
                <a:tc>
                  <a:txBody>
                    <a:bodyPr/>
                    <a:lstStyle/>
                    <a:p>
                      <a:pPr marL="85090">
                        <a:lnSpc>
                          <a:spcPct val="100000"/>
                        </a:lnSpc>
                      </a:pPr>
                      <a:r>
                        <a:rPr sz="650" spc="5" dirty="0">
                          <a:solidFill>
                            <a:srgbClr val="FFFFFF"/>
                          </a:solidFill>
                          <a:latin typeface="Calibri"/>
                          <a:cs typeface="Calibri"/>
                        </a:rPr>
                        <a:t>I</a:t>
                      </a:r>
                      <a:r>
                        <a:rPr sz="650" dirty="0">
                          <a:solidFill>
                            <a:srgbClr val="FFFFFF"/>
                          </a:solidFill>
                          <a:latin typeface="Calibri"/>
                          <a:cs typeface="Calibri"/>
                        </a:rPr>
                        <a:t>V </a:t>
                      </a:r>
                      <a:r>
                        <a:rPr sz="650" spc="5" dirty="0">
                          <a:solidFill>
                            <a:srgbClr val="FFFFFF"/>
                          </a:solidFill>
                          <a:latin typeface="Calibri"/>
                          <a:cs typeface="Calibri"/>
                        </a:rPr>
                        <a:t>D</a:t>
                      </a:r>
                      <a:r>
                        <a:rPr sz="650" dirty="0">
                          <a:solidFill>
                            <a:srgbClr val="FFFFFF"/>
                          </a:solidFill>
                          <a:latin typeface="Calibri"/>
                          <a:cs typeface="Calibri"/>
                        </a:rPr>
                        <a:t>o</a:t>
                      </a:r>
                      <a:r>
                        <a:rPr sz="650" spc="15" dirty="0">
                          <a:solidFill>
                            <a:srgbClr val="FFFFFF"/>
                          </a:solidFill>
                          <a:latin typeface="Calibri"/>
                          <a:cs typeface="Calibri"/>
                        </a:rPr>
                        <a:t>s</a:t>
                      </a:r>
                      <a:r>
                        <a:rPr sz="650" dirty="0">
                          <a:solidFill>
                            <a:srgbClr val="FFFFFF"/>
                          </a:solidFill>
                          <a:latin typeface="Calibri"/>
                          <a:cs typeface="Calibri"/>
                        </a:rPr>
                        <a:t>e</a:t>
                      </a:r>
                      <a:endParaRPr sz="65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472C4"/>
                    </a:solidFill>
                  </a:tcPr>
                </a:tc>
                <a:extLst>
                  <a:ext uri="{0D108BD9-81ED-4DB2-BD59-A6C34878D82A}">
                    <a16:rowId xmlns:a16="http://schemas.microsoft.com/office/drawing/2014/main" xmlns="" val="10000"/>
                  </a:ext>
                </a:extLst>
              </a:tr>
              <a:tr h="167640">
                <a:tc>
                  <a:txBody>
                    <a:bodyPr/>
                    <a:lstStyle/>
                    <a:p>
                      <a:pPr marL="84455">
                        <a:lnSpc>
                          <a:spcPct val="100000"/>
                        </a:lnSpc>
                      </a:pPr>
                      <a:r>
                        <a:rPr sz="550" spc="-5" dirty="0">
                          <a:latin typeface="Calibri"/>
                          <a:cs typeface="Calibri"/>
                        </a:rPr>
                        <a:t>M</a:t>
                      </a:r>
                      <a:r>
                        <a:rPr sz="550" dirty="0">
                          <a:latin typeface="Calibri"/>
                          <a:cs typeface="Calibri"/>
                        </a:rPr>
                        <a:t>or</a:t>
                      </a:r>
                      <a:r>
                        <a:rPr sz="550" spc="-5" dirty="0">
                          <a:latin typeface="Calibri"/>
                          <a:cs typeface="Calibri"/>
                        </a:rPr>
                        <a:t>p</a:t>
                      </a:r>
                      <a:r>
                        <a:rPr sz="550" dirty="0">
                          <a:latin typeface="Calibri"/>
                          <a:cs typeface="Calibri"/>
                        </a:rPr>
                        <a:t>hine</a:t>
                      </a:r>
                    </a:p>
                  </a:txBody>
                  <a:tcPr marL="0" marR="0" marT="0" marB="0" anchor="ctr">
                    <a:lnL w="12700">
                      <a:solidFill>
                        <a:srgbClr val="FFFFFF"/>
                      </a:solidFill>
                      <a:prstDash val="solid"/>
                    </a:lnL>
                    <a:lnR w="12700" cap="flat" cmpd="sng" algn="ctr">
                      <a:solidFill>
                        <a:schemeClr val="bg1"/>
                      </a:solidFill>
                      <a:prstDash val="solid"/>
                      <a:round/>
                      <a:headEnd type="none" w="med" len="med"/>
                      <a:tailEnd type="none" w="med" len="med"/>
                    </a:lnR>
                    <a:lnT w="38100">
                      <a:solidFill>
                        <a:srgbClr val="FFFFFF"/>
                      </a:solidFill>
                      <a:prstDash val="solid"/>
                    </a:lnT>
                    <a:lnB w="12700">
                      <a:solidFill>
                        <a:srgbClr val="FFFFFF"/>
                      </a:solidFill>
                      <a:prstDash val="solid"/>
                    </a:lnB>
                    <a:solidFill>
                      <a:srgbClr val="CFD5EA"/>
                    </a:solidFill>
                  </a:tcPr>
                </a:tc>
                <a:tc>
                  <a:txBody>
                    <a:bodyPr/>
                    <a:lstStyle/>
                    <a:p>
                      <a:pPr marL="12700" algn="ctr">
                        <a:lnSpc>
                          <a:spcPct val="100000"/>
                        </a:lnSpc>
                      </a:pPr>
                      <a:r>
                        <a:rPr sz="550" dirty="0">
                          <a:latin typeface="Calibri"/>
                          <a:cs typeface="Calibri"/>
                        </a:rPr>
                        <a:t>30</a:t>
                      </a:r>
                    </a:p>
                  </a:txBody>
                  <a:tcPr marL="0" marR="0" marT="0" marB="0" anchor="ctr">
                    <a:lnL w="12700" cap="flat" cmpd="sng" algn="ctr">
                      <a:solidFill>
                        <a:schemeClr val="bg1"/>
                      </a:solidFill>
                      <a:prstDash val="solid"/>
                      <a:round/>
                      <a:headEnd type="none" w="med" len="med"/>
                      <a:tailEnd type="none" w="med" len="med"/>
                    </a:lnL>
                    <a:lnR w="12700">
                      <a:solidFill>
                        <a:srgbClr val="FFFFFF"/>
                      </a:solidFill>
                      <a:prstDash val="solid"/>
                    </a:lnR>
                    <a:lnT w="38100">
                      <a:solidFill>
                        <a:srgbClr val="FFFFFF"/>
                      </a:solidFill>
                      <a:prstDash val="solid"/>
                    </a:lnT>
                    <a:lnB w="12700">
                      <a:solidFill>
                        <a:srgbClr val="FFFFFF"/>
                      </a:solidFill>
                      <a:prstDash val="solid"/>
                    </a:lnB>
                    <a:solidFill>
                      <a:srgbClr val="CFD5EA"/>
                    </a:solidFill>
                  </a:tcPr>
                </a:tc>
                <a:tc>
                  <a:txBody>
                    <a:bodyPr/>
                    <a:lstStyle/>
                    <a:p>
                      <a:pPr algn="ctr">
                        <a:lnSpc>
                          <a:spcPct val="100000"/>
                        </a:lnSpc>
                      </a:pPr>
                      <a:r>
                        <a:rPr sz="550" dirty="0">
                          <a:latin typeface="Calibri"/>
                          <a:cs typeface="Calibri"/>
                        </a:rPr>
                        <a:t>10</a:t>
                      </a:r>
                      <a:endParaRPr sz="550">
                        <a:latin typeface="Calibri"/>
                        <a:cs typeface="Calibri"/>
                      </a:endParaRPr>
                    </a:p>
                  </a:txBody>
                  <a:tcPr marL="0" marR="0" marT="0"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5EA"/>
                    </a:solidFill>
                  </a:tcPr>
                </a:tc>
                <a:extLst>
                  <a:ext uri="{0D108BD9-81ED-4DB2-BD59-A6C34878D82A}">
                    <a16:rowId xmlns:a16="http://schemas.microsoft.com/office/drawing/2014/main" xmlns="" val="10001"/>
                  </a:ext>
                </a:extLst>
              </a:tr>
              <a:tr h="167640">
                <a:tc>
                  <a:txBody>
                    <a:bodyPr/>
                    <a:lstStyle/>
                    <a:p>
                      <a:pPr marL="84455">
                        <a:lnSpc>
                          <a:spcPct val="100000"/>
                        </a:lnSpc>
                      </a:pPr>
                      <a:r>
                        <a:rPr sz="550" spc="5" dirty="0">
                          <a:latin typeface="Calibri"/>
                          <a:cs typeface="Calibri"/>
                        </a:rPr>
                        <a:t>O</a:t>
                      </a:r>
                      <a:r>
                        <a:rPr sz="550" dirty="0">
                          <a:latin typeface="Calibri"/>
                          <a:cs typeface="Calibri"/>
                        </a:rPr>
                        <a:t>xy</a:t>
                      </a:r>
                      <a:r>
                        <a:rPr sz="550" spc="-5" dirty="0">
                          <a:latin typeface="Calibri"/>
                          <a:cs typeface="Calibri"/>
                        </a:rPr>
                        <a:t>c</a:t>
                      </a:r>
                      <a:r>
                        <a:rPr sz="550" dirty="0">
                          <a:latin typeface="Calibri"/>
                          <a:cs typeface="Calibri"/>
                        </a:rPr>
                        <a:t>o</a:t>
                      </a:r>
                      <a:r>
                        <a:rPr sz="550" spc="-5" dirty="0">
                          <a:latin typeface="Calibri"/>
                          <a:cs typeface="Calibri"/>
                        </a:rPr>
                        <a:t>d</a:t>
                      </a:r>
                      <a:r>
                        <a:rPr sz="550" dirty="0">
                          <a:latin typeface="Calibri"/>
                          <a:cs typeface="Calibri"/>
                        </a:rPr>
                        <a:t>one</a:t>
                      </a:r>
                    </a:p>
                  </a:txBody>
                  <a:tcPr marL="0" marR="0" marT="0" marB="0" anchor="ctr">
                    <a:lnL w="12700">
                      <a:solidFill>
                        <a:srgbClr val="FFFFFF"/>
                      </a:solidFill>
                      <a:prstDash val="solid"/>
                    </a:lnL>
                    <a:lnR w="12700" cap="flat" cmpd="sng" algn="ctr">
                      <a:solidFill>
                        <a:schemeClr val="bg1"/>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9EBF5"/>
                    </a:solidFill>
                  </a:tcPr>
                </a:tc>
                <a:tc>
                  <a:txBody>
                    <a:bodyPr/>
                    <a:lstStyle/>
                    <a:p>
                      <a:pPr marL="12700" algn="ctr">
                        <a:lnSpc>
                          <a:spcPct val="100000"/>
                        </a:lnSpc>
                      </a:pPr>
                      <a:r>
                        <a:rPr sz="550" dirty="0">
                          <a:latin typeface="Calibri"/>
                          <a:cs typeface="Calibri"/>
                        </a:rPr>
                        <a:t>20</a:t>
                      </a:r>
                    </a:p>
                  </a:txBody>
                  <a:tcPr marL="0" marR="0" marT="0" marB="0" anchor="ctr">
                    <a:lnL w="12700" cap="flat" cmpd="sng" algn="ctr">
                      <a:solidFill>
                        <a:schemeClr val="bg1"/>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E9EBF5"/>
                    </a:solidFill>
                  </a:tcPr>
                </a:tc>
                <a:tc>
                  <a:txBody>
                    <a:bodyPr/>
                    <a:lstStyle/>
                    <a:p>
                      <a:pPr algn="ctr">
                        <a:lnSpc>
                          <a:spcPct val="100000"/>
                        </a:lnSpc>
                      </a:pPr>
                      <a:r>
                        <a:rPr sz="550" spc="-10" dirty="0">
                          <a:latin typeface="Calibri"/>
                          <a:cs typeface="Calibri"/>
                        </a:rPr>
                        <a:t>--</a:t>
                      </a:r>
                      <a:endParaRPr sz="550" dirty="0">
                        <a:latin typeface="Calibri"/>
                        <a:cs typeface="Calibri"/>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BF5"/>
                    </a:solidFill>
                  </a:tcPr>
                </a:tc>
                <a:extLst>
                  <a:ext uri="{0D108BD9-81ED-4DB2-BD59-A6C34878D82A}">
                    <a16:rowId xmlns:a16="http://schemas.microsoft.com/office/drawing/2014/main" xmlns="" val="10002"/>
                  </a:ext>
                </a:extLst>
              </a:tr>
              <a:tr h="167640">
                <a:tc>
                  <a:txBody>
                    <a:bodyPr/>
                    <a:lstStyle/>
                    <a:p>
                      <a:pPr marL="84455">
                        <a:lnSpc>
                          <a:spcPct val="100000"/>
                        </a:lnSpc>
                      </a:pPr>
                      <a:r>
                        <a:rPr lang="en-US" sz="550" spc="5" dirty="0">
                          <a:latin typeface="Calibri"/>
                          <a:cs typeface="Calibri"/>
                        </a:rPr>
                        <a:t>Hydromorphone</a:t>
                      </a:r>
                      <a:endParaRPr sz="550" dirty="0">
                        <a:latin typeface="Calibri"/>
                        <a:cs typeface="Calibri"/>
                      </a:endParaRPr>
                    </a:p>
                  </a:txBody>
                  <a:tcPr marL="0" marR="0" marT="0" marB="0" anchor="ctr">
                    <a:lnL w="12700">
                      <a:solidFill>
                        <a:srgbClr val="FFFFFF"/>
                      </a:solidFill>
                      <a:prstDash val="solid"/>
                    </a:lnL>
                    <a:lnR w="12700" cap="flat" cmpd="sng" algn="ctr">
                      <a:solidFill>
                        <a:schemeClr val="bg1"/>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CFD5EA"/>
                    </a:solidFill>
                  </a:tcPr>
                </a:tc>
                <a:tc>
                  <a:txBody>
                    <a:bodyPr/>
                    <a:lstStyle/>
                    <a:p>
                      <a:pPr marL="12700" algn="ctr">
                        <a:lnSpc>
                          <a:spcPct val="100000"/>
                        </a:lnSpc>
                      </a:pPr>
                      <a:r>
                        <a:rPr sz="550" dirty="0">
                          <a:latin typeface="Calibri"/>
                          <a:cs typeface="Calibri"/>
                        </a:rPr>
                        <a:t>7.5</a:t>
                      </a:r>
                    </a:p>
                  </a:txBody>
                  <a:tcPr marL="0" marR="0" marT="0" marB="0" anchor="ctr">
                    <a:lnL w="12700" cap="flat" cmpd="sng" algn="ctr">
                      <a:solidFill>
                        <a:schemeClr val="bg1"/>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rgbClr val="CFD5EA"/>
                    </a:solidFill>
                  </a:tcPr>
                </a:tc>
                <a:tc>
                  <a:txBody>
                    <a:bodyPr/>
                    <a:lstStyle/>
                    <a:p>
                      <a:pPr algn="ctr">
                        <a:lnSpc>
                          <a:spcPct val="100000"/>
                        </a:lnSpc>
                      </a:pPr>
                      <a:r>
                        <a:rPr sz="550" dirty="0">
                          <a:latin typeface="Calibri"/>
                          <a:cs typeface="Calibri"/>
                        </a:rPr>
                        <a:t>1.5</a:t>
                      </a: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5EA"/>
                    </a:solidFill>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54905" y="3475356"/>
            <a:ext cx="2547620" cy="243840"/>
          </a:xfrm>
          <a:prstGeom prst="rect">
            <a:avLst/>
          </a:prstGeom>
        </p:spPr>
        <p:txBody>
          <a:bodyPr vert="horz" wrap="square" lIns="0" tIns="0" rIns="0" bIns="0" rtlCol="0">
            <a:spAutoFit/>
          </a:bodyPr>
          <a:lstStyle/>
          <a:p>
            <a:pPr marL="123189">
              <a:lnSpc>
                <a:spcPct val="100000"/>
              </a:lnSpc>
            </a:pPr>
            <a:r>
              <a:rPr sz="1200" b="1" spc="-15" dirty="0">
                <a:solidFill>
                  <a:srgbClr val="1D4999"/>
                </a:solidFill>
                <a:latin typeface="Calibri"/>
                <a:cs typeface="Calibri"/>
              </a:rPr>
              <a:t>W</a:t>
            </a:r>
            <a:r>
              <a:rPr sz="1200" b="1" spc="-5" dirty="0">
                <a:solidFill>
                  <a:srgbClr val="1D4999"/>
                </a:solidFill>
                <a:latin typeface="Calibri"/>
                <a:cs typeface="Calibri"/>
              </a:rPr>
              <a:t>hen</a:t>
            </a:r>
            <a:r>
              <a:rPr sz="1200" b="1" spc="-15" dirty="0">
                <a:solidFill>
                  <a:srgbClr val="1D4999"/>
                </a:solidFill>
                <a:latin typeface="Calibri"/>
                <a:cs typeface="Calibri"/>
              </a:rPr>
              <a:t>/</a:t>
            </a:r>
            <a:r>
              <a:rPr sz="1200" b="1" spc="-5" dirty="0">
                <a:solidFill>
                  <a:srgbClr val="1D4999"/>
                </a:solidFill>
                <a:latin typeface="Calibri"/>
                <a:cs typeface="Calibri"/>
              </a:rPr>
              <a:t>H</a:t>
            </a:r>
            <a:r>
              <a:rPr sz="1200" b="1" spc="-10" dirty="0">
                <a:solidFill>
                  <a:srgbClr val="1D4999"/>
                </a:solidFill>
                <a:latin typeface="Calibri"/>
                <a:cs typeface="Calibri"/>
              </a:rPr>
              <a:t>o</a:t>
            </a:r>
            <a:r>
              <a:rPr sz="1200" b="1" dirty="0">
                <a:solidFill>
                  <a:srgbClr val="1D4999"/>
                </a:solidFill>
                <a:latin typeface="Calibri"/>
                <a:cs typeface="Calibri"/>
              </a:rPr>
              <a:t>w</a:t>
            </a:r>
            <a:r>
              <a:rPr sz="1200" b="1" spc="10" dirty="0">
                <a:solidFill>
                  <a:srgbClr val="1D4999"/>
                </a:solidFill>
                <a:latin typeface="Calibri"/>
                <a:cs typeface="Calibri"/>
              </a:rPr>
              <a:t> </a:t>
            </a:r>
            <a:r>
              <a:rPr sz="1200" b="1" spc="-20" dirty="0">
                <a:solidFill>
                  <a:srgbClr val="1D4999"/>
                </a:solidFill>
                <a:latin typeface="Calibri"/>
                <a:cs typeface="Calibri"/>
              </a:rPr>
              <a:t>t</a:t>
            </a:r>
            <a:r>
              <a:rPr sz="1200" b="1" spc="-10" dirty="0">
                <a:solidFill>
                  <a:srgbClr val="1D4999"/>
                </a:solidFill>
                <a:latin typeface="Calibri"/>
                <a:cs typeface="Calibri"/>
              </a:rPr>
              <a:t>o</a:t>
            </a:r>
            <a:r>
              <a:rPr sz="1200" b="1" spc="5" dirty="0">
                <a:solidFill>
                  <a:srgbClr val="1D4999"/>
                </a:solidFill>
                <a:latin typeface="Calibri"/>
                <a:cs typeface="Calibri"/>
              </a:rPr>
              <a:t> </a:t>
            </a:r>
            <a:r>
              <a:rPr sz="1200" b="1" dirty="0">
                <a:solidFill>
                  <a:srgbClr val="1D4999"/>
                </a:solidFill>
                <a:latin typeface="Calibri"/>
                <a:cs typeface="Calibri"/>
              </a:rPr>
              <a:t>C</a:t>
            </a:r>
            <a:r>
              <a:rPr sz="1200" b="1" spc="-20" dirty="0">
                <a:solidFill>
                  <a:srgbClr val="1D4999"/>
                </a:solidFill>
                <a:latin typeface="Calibri"/>
                <a:cs typeface="Calibri"/>
              </a:rPr>
              <a:t>a</a:t>
            </a:r>
            <a:r>
              <a:rPr sz="1200" b="1" dirty="0">
                <a:solidFill>
                  <a:srgbClr val="1D4999"/>
                </a:solidFill>
                <a:latin typeface="Calibri"/>
                <a:cs typeface="Calibri"/>
              </a:rPr>
              <a:t>l</a:t>
            </a:r>
            <a:r>
              <a:rPr sz="1200" b="1" spc="-5" dirty="0">
                <a:solidFill>
                  <a:srgbClr val="1D4999"/>
                </a:solidFill>
                <a:latin typeface="Calibri"/>
                <a:cs typeface="Calibri"/>
              </a:rPr>
              <a:t>l</a:t>
            </a:r>
            <a:r>
              <a:rPr sz="1200" b="1" spc="5" dirty="0">
                <a:solidFill>
                  <a:srgbClr val="1D4999"/>
                </a:solidFill>
                <a:latin typeface="Calibri"/>
                <a:cs typeface="Calibri"/>
              </a:rPr>
              <a:t> </a:t>
            </a:r>
            <a:r>
              <a:rPr sz="1200" b="1" spc="-25" dirty="0">
                <a:solidFill>
                  <a:srgbClr val="1D4999"/>
                </a:solidFill>
                <a:latin typeface="Calibri"/>
                <a:cs typeface="Calibri"/>
              </a:rPr>
              <a:t>f</a:t>
            </a:r>
            <a:r>
              <a:rPr sz="1200" b="1" spc="-10" dirty="0">
                <a:solidFill>
                  <a:srgbClr val="1D4999"/>
                </a:solidFill>
                <a:latin typeface="Calibri"/>
                <a:cs typeface="Calibri"/>
              </a:rPr>
              <a:t>o</a:t>
            </a:r>
            <a:r>
              <a:rPr sz="1200" b="1" dirty="0">
                <a:solidFill>
                  <a:srgbClr val="1D4999"/>
                </a:solidFill>
                <a:latin typeface="Calibri"/>
                <a:cs typeface="Calibri"/>
              </a:rPr>
              <a:t>r </a:t>
            </a:r>
            <a:r>
              <a:rPr sz="1200" b="1" spc="-5" dirty="0">
                <a:solidFill>
                  <a:srgbClr val="1D4999"/>
                </a:solidFill>
                <a:latin typeface="Calibri"/>
                <a:cs typeface="Calibri"/>
              </a:rPr>
              <a:t>He</a:t>
            </a:r>
            <a:r>
              <a:rPr sz="1200" b="1" dirty="0">
                <a:solidFill>
                  <a:srgbClr val="1D4999"/>
                </a:solidFill>
                <a:latin typeface="Calibri"/>
                <a:cs typeface="Calibri"/>
              </a:rPr>
              <a:t>l</a:t>
            </a:r>
            <a:r>
              <a:rPr sz="1200" b="1" spc="-10" dirty="0">
                <a:solidFill>
                  <a:srgbClr val="1D4999"/>
                </a:solidFill>
                <a:latin typeface="Calibri"/>
                <a:cs typeface="Calibri"/>
              </a:rPr>
              <a:t>p</a:t>
            </a:r>
            <a:endParaRPr sz="1200">
              <a:latin typeface="Calibri"/>
              <a:cs typeface="Calibri"/>
            </a:endParaRPr>
          </a:p>
        </p:txBody>
      </p:sp>
      <p:sp>
        <p:nvSpPr>
          <p:cNvPr id="3" name="object 3"/>
          <p:cNvSpPr/>
          <p:nvPr/>
        </p:nvSpPr>
        <p:spPr>
          <a:xfrm>
            <a:off x="420623" y="152400"/>
            <a:ext cx="173736" cy="164591"/>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23672" y="3526535"/>
            <a:ext cx="216408" cy="204215"/>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14527" y="4224527"/>
            <a:ext cx="219456" cy="213360"/>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737616" y="4550663"/>
            <a:ext cx="128015" cy="131063"/>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2133600" y="4547615"/>
            <a:ext cx="128016" cy="131064"/>
          </a:xfrm>
          <a:prstGeom prst="rect">
            <a:avLst/>
          </a:prstGeom>
          <a:blipFill>
            <a:blip r:embed="rId7" cstate="print"/>
            <a:stretch>
              <a:fillRect/>
            </a:stretch>
          </a:blipFill>
        </p:spPr>
        <p:txBody>
          <a:bodyPr wrap="square" lIns="0" tIns="0" rIns="0" bIns="0" rtlCol="0"/>
          <a:lstStyle/>
          <a:p>
            <a:endParaRPr/>
          </a:p>
        </p:txBody>
      </p:sp>
      <p:sp>
        <p:nvSpPr>
          <p:cNvPr id="8" name="object 8"/>
          <p:cNvSpPr txBox="1"/>
          <p:nvPr/>
        </p:nvSpPr>
        <p:spPr>
          <a:xfrm>
            <a:off x="519176" y="3662326"/>
            <a:ext cx="3028950" cy="1150058"/>
          </a:xfrm>
          <a:prstGeom prst="rect">
            <a:avLst/>
          </a:prstGeom>
        </p:spPr>
        <p:txBody>
          <a:bodyPr vert="horz" wrap="square" lIns="0" tIns="0" rIns="0" bIns="0" rtlCol="0">
            <a:spAutoFit/>
          </a:bodyPr>
          <a:lstStyle/>
          <a:p>
            <a:pPr marL="153670" algn="ctr">
              <a:lnSpc>
                <a:spcPct val="100000"/>
              </a:lnSpc>
            </a:pPr>
            <a:endParaRPr lang="en-US" sz="300" spc="5" dirty="0">
              <a:latin typeface="Calibri"/>
              <a:cs typeface="Calibri"/>
            </a:endParaRPr>
          </a:p>
          <a:p>
            <a:pPr marL="153670" algn="ctr">
              <a:lnSpc>
                <a:spcPct val="100000"/>
              </a:lnSpc>
            </a:pPr>
            <a:r>
              <a:rPr lang="en-US" sz="800" spc="5" dirty="0" smtClean="0">
                <a:solidFill>
                  <a:srgbClr val="FF0000"/>
                </a:solidFill>
                <a:latin typeface="Calibri"/>
                <a:cs typeface="Calibri"/>
              </a:rPr>
              <a:t>[Insert Palliative Care Contact Info Here]</a:t>
            </a:r>
            <a:endParaRPr sz="850" dirty="0">
              <a:solidFill>
                <a:srgbClr val="FF0000"/>
              </a:solidFill>
              <a:latin typeface="Calibri"/>
              <a:cs typeface="Calibri"/>
            </a:endParaRPr>
          </a:p>
          <a:p>
            <a:pPr marL="153035" algn="ctr">
              <a:lnSpc>
                <a:spcPct val="100000"/>
              </a:lnSpc>
              <a:spcBef>
                <a:spcPts val="145"/>
              </a:spcBef>
            </a:pPr>
            <a:r>
              <a:rPr sz="500" i="1" spc="-50" dirty="0">
                <a:latin typeface="Calibri"/>
                <a:cs typeface="Calibri"/>
              </a:rPr>
              <a:t>W</a:t>
            </a:r>
            <a:r>
              <a:rPr sz="500" i="1" spc="-25" dirty="0">
                <a:latin typeface="Calibri"/>
                <a:cs typeface="Calibri"/>
              </a:rPr>
              <a:t>e</a:t>
            </a:r>
            <a:r>
              <a:rPr sz="500" i="1" spc="-20" dirty="0">
                <a:latin typeface="Calibri"/>
                <a:cs typeface="Calibri"/>
              </a:rPr>
              <a:t> </a:t>
            </a:r>
            <a:r>
              <a:rPr sz="500" i="1" dirty="0">
                <a:latin typeface="Calibri"/>
                <a:cs typeface="Calibri"/>
              </a:rPr>
              <a:t>a</a:t>
            </a:r>
            <a:r>
              <a:rPr sz="500" i="1" spc="-5" dirty="0">
                <a:latin typeface="Calibri"/>
                <a:cs typeface="Calibri"/>
              </a:rPr>
              <a:t>r</a:t>
            </a:r>
            <a:r>
              <a:rPr sz="500" i="1" dirty="0">
                <a:latin typeface="Calibri"/>
                <a:cs typeface="Calibri"/>
              </a:rPr>
              <a:t>e</a:t>
            </a:r>
            <a:r>
              <a:rPr sz="500" i="1" spc="-20" dirty="0">
                <a:latin typeface="Calibri"/>
                <a:cs typeface="Calibri"/>
              </a:rPr>
              <a:t> </a:t>
            </a:r>
            <a:r>
              <a:rPr sz="500" i="1" dirty="0">
                <a:latin typeface="Calibri"/>
                <a:cs typeface="Calibri"/>
              </a:rPr>
              <a:t>h</a:t>
            </a:r>
            <a:r>
              <a:rPr sz="500" i="1" spc="-5" dirty="0">
                <a:latin typeface="Calibri"/>
                <a:cs typeface="Calibri"/>
              </a:rPr>
              <a:t>er</a:t>
            </a:r>
            <a:r>
              <a:rPr sz="500" i="1" dirty="0">
                <a:latin typeface="Calibri"/>
                <a:cs typeface="Calibri"/>
              </a:rPr>
              <a:t>e</a:t>
            </a:r>
            <a:r>
              <a:rPr sz="500" i="1" spc="-20" dirty="0">
                <a:latin typeface="Calibri"/>
                <a:cs typeface="Calibri"/>
              </a:rPr>
              <a:t> </a:t>
            </a:r>
            <a:r>
              <a:rPr sz="500" i="1" spc="-5" dirty="0">
                <a:latin typeface="Calibri"/>
                <a:cs typeface="Calibri"/>
              </a:rPr>
              <a:t>to</a:t>
            </a:r>
            <a:r>
              <a:rPr sz="500" i="1" spc="-10" dirty="0">
                <a:latin typeface="Calibri"/>
                <a:cs typeface="Calibri"/>
              </a:rPr>
              <a:t> </a:t>
            </a:r>
            <a:r>
              <a:rPr sz="500" i="1" dirty="0">
                <a:latin typeface="Calibri"/>
                <a:cs typeface="Calibri"/>
              </a:rPr>
              <a:t>h</a:t>
            </a:r>
            <a:r>
              <a:rPr sz="500" i="1" spc="-5" dirty="0">
                <a:latin typeface="Calibri"/>
                <a:cs typeface="Calibri"/>
              </a:rPr>
              <a:t>e</a:t>
            </a:r>
            <a:r>
              <a:rPr sz="500" i="1" spc="5" dirty="0">
                <a:latin typeface="Calibri"/>
                <a:cs typeface="Calibri"/>
              </a:rPr>
              <a:t>lp</a:t>
            </a:r>
            <a:r>
              <a:rPr sz="500" i="1" spc="-5" dirty="0">
                <a:latin typeface="Calibri"/>
                <a:cs typeface="Calibri"/>
              </a:rPr>
              <a:t>.</a:t>
            </a:r>
            <a:r>
              <a:rPr sz="500" i="1" spc="-10" dirty="0">
                <a:latin typeface="Calibri"/>
                <a:cs typeface="Calibri"/>
              </a:rPr>
              <a:t> </a:t>
            </a:r>
            <a:r>
              <a:rPr sz="500" i="1" spc="-80" dirty="0">
                <a:latin typeface="Calibri"/>
                <a:cs typeface="Calibri"/>
              </a:rPr>
              <a:t>W</a:t>
            </a:r>
            <a:r>
              <a:rPr sz="500" i="1" spc="-5" dirty="0">
                <a:latin typeface="Calibri"/>
                <a:cs typeface="Calibri"/>
              </a:rPr>
              <a:t>e’</a:t>
            </a:r>
            <a:r>
              <a:rPr sz="500" i="1" dirty="0">
                <a:latin typeface="Calibri"/>
                <a:cs typeface="Calibri"/>
              </a:rPr>
              <a:t>ve</a:t>
            </a:r>
            <a:r>
              <a:rPr sz="500" i="1" spc="-20" dirty="0">
                <a:latin typeface="Calibri"/>
                <a:cs typeface="Calibri"/>
              </a:rPr>
              <a:t> </a:t>
            </a:r>
            <a:r>
              <a:rPr sz="500" i="1" dirty="0">
                <a:latin typeface="Calibri"/>
                <a:cs typeface="Calibri"/>
              </a:rPr>
              <a:t>g</a:t>
            </a:r>
            <a:r>
              <a:rPr sz="500" i="1" spc="5" dirty="0">
                <a:latin typeface="Calibri"/>
                <a:cs typeface="Calibri"/>
              </a:rPr>
              <a:t>o</a:t>
            </a:r>
            <a:r>
              <a:rPr sz="500" i="1" spc="-5" dirty="0">
                <a:latin typeface="Calibri"/>
                <a:cs typeface="Calibri"/>
              </a:rPr>
              <a:t>t</a:t>
            </a:r>
            <a:r>
              <a:rPr sz="500" i="1" spc="-15" dirty="0">
                <a:latin typeface="Calibri"/>
                <a:cs typeface="Calibri"/>
              </a:rPr>
              <a:t> </a:t>
            </a:r>
            <a:r>
              <a:rPr sz="500" i="1" dirty="0">
                <a:latin typeface="Calibri"/>
                <a:cs typeface="Calibri"/>
              </a:rPr>
              <a:t>y</a:t>
            </a:r>
            <a:r>
              <a:rPr sz="500" i="1" spc="5" dirty="0">
                <a:latin typeface="Calibri"/>
                <a:cs typeface="Calibri"/>
              </a:rPr>
              <a:t>o</a:t>
            </a:r>
            <a:r>
              <a:rPr sz="500" i="1" dirty="0">
                <a:latin typeface="Calibri"/>
                <a:cs typeface="Calibri"/>
              </a:rPr>
              <a:t>u</a:t>
            </a:r>
            <a:r>
              <a:rPr sz="500" i="1" spc="-5" dirty="0">
                <a:latin typeface="Calibri"/>
                <a:cs typeface="Calibri"/>
              </a:rPr>
              <a:t>r</a:t>
            </a:r>
            <a:r>
              <a:rPr sz="500" i="1" spc="-10" dirty="0">
                <a:latin typeface="Calibri"/>
                <a:cs typeface="Calibri"/>
              </a:rPr>
              <a:t> </a:t>
            </a:r>
            <a:r>
              <a:rPr sz="500" i="1" dirty="0">
                <a:latin typeface="Calibri"/>
                <a:cs typeface="Calibri"/>
              </a:rPr>
              <a:t>back</a:t>
            </a:r>
            <a:r>
              <a:rPr sz="500" i="1" spc="-5" dirty="0">
                <a:latin typeface="Calibri"/>
                <a:cs typeface="Calibri"/>
              </a:rPr>
              <a:t>.</a:t>
            </a:r>
            <a:endParaRPr sz="500" dirty="0">
              <a:latin typeface="Calibri"/>
              <a:cs typeface="Calibri"/>
            </a:endParaRPr>
          </a:p>
          <a:p>
            <a:pPr marL="134620" algn="ctr">
              <a:lnSpc>
                <a:spcPct val="100000"/>
              </a:lnSpc>
              <a:spcBef>
                <a:spcPts val="265"/>
              </a:spcBef>
            </a:pPr>
            <a:r>
              <a:rPr sz="500" spc="10" dirty="0">
                <a:latin typeface="Calibri"/>
                <a:cs typeface="Calibri"/>
              </a:rPr>
              <a:t>In</a:t>
            </a:r>
            <a:r>
              <a:rPr sz="500" spc="-15" dirty="0">
                <a:latin typeface="Calibri"/>
                <a:cs typeface="Calibri"/>
              </a:rPr>
              <a:t> </a:t>
            </a:r>
            <a:r>
              <a:rPr sz="500" dirty="0">
                <a:latin typeface="Calibri"/>
                <a:cs typeface="Calibri"/>
              </a:rPr>
              <a:t>a</a:t>
            </a:r>
            <a:r>
              <a:rPr sz="500" spc="5" dirty="0">
                <a:latin typeface="Calibri"/>
                <a:cs typeface="Calibri"/>
              </a:rPr>
              <a:t>ddi</a:t>
            </a:r>
            <a:r>
              <a:rPr sz="500" spc="10" dirty="0">
                <a:latin typeface="Calibri"/>
                <a:cs typeface="Calibri"/>
              </a:rPr>
              <a:t>t</a:t>
            </a:r>
            <a:r>
              <a:rPr sz="500" dirty="0">
                <a:latin typeface="Calibri"/>
                <a:cs typeface="Calibri"/>
              </a:rPr>
              <a:t>i</a:t>
            </a:r>
            <a:r>
              <a:rPr sz="500" spc="5" dirty="0">
                <a:latin typeface="Calibri"/>
                <a:cs typeface="Calibri"/>
              </a:rPr>
              <a:t>o</a:t>
            </a:r>
            <a:r>
              <a:rPr sz="500" spc="10" dirty="0">
                <a:latin typeface="Calibri"/>
                <a:cs typeface="Calibri"/>
              </a:rPr>
              <a:t>n</a:t>
            </a:r>
            <a:r>
              <a:rPr sz="500" spc="-15" dirty="0">
                <a:latin typeface="Calibri"/>
                <a:cs typeface="Calibri"/>
              </a:rPr>
              <a:t> </a:t>
            </a:r>
            <a:r>
              <a:rPr sz="500" spc="5" dirty="0">
                <a:latin typeface="Calibri"/>
                <a:cs typeface="Calibri"/>
              </a:rPr>
              <a:t>to</a:t>
            </a:r>
            <a:r>
              <a:rPr sz="500" spc="-10" dirty="0">
                <a:latin typeface="Calibri"/>
                <a:cs typeface="Calibri"/>
              </a:rPr>
              <a:t> </a:t>
            </a:r>
            <a:r>
              <a:rPr sz="500" spc="5" dirty="0">
                <a:latin typeface="Calibri"/>
                <a:cs typeface="Calibri"/>
              </a:rPr>
              <a:t>t</a:t>
            </a:r>
            <a:r>
              <a:rPr sz="500" dirty="0">
                <a:latin typeface="Calibri"/>
                <a:cs typeface="Calibri"/>
              </a:rPr>
              <a:t>y</a:t>
            </a:r>
            <a:r>
              <a:rPr sz="500" spc="5" dirty="0">
                <a:latin typeface="Calibri"/>
                <a:cs typeface="Calibri"/>
              </a:rPr>
              <a:t>pic</a:t>
            </a:r>
            <a:r>
              <a:rPr sz="500" dirty="0">
                <a:latin typeface="Calibri"/>
                <a:cs typeface="Calibri"/>
              </a:rPr>
              <a:t>a</a:t>
            </a:r>
            <a:r>
              <a:rPr sz="500" spc="10" dirty="0">
                <a:latin typeface="Calibri"/>
                <a:cs typeface="Calibri"/>
              </a:rPr>
              <a:t>l</a:t>
            </a:r>
            <a:r>
              <a:rPr sz="500" spc="-20" dirty="0">
                <a:latin typeface="Calibri"/>
                <a:cs typeface="Calibri"/>
              </a:rPr>
              <a:t> </a:t>
            </a:r>
            <a:r>
              <a:rPr sz="500" spc="5" dirty="0">
                <a:latin typeface="Calibri"/>
                <a:cs typeface="Calibri"/>
              </a:rPr>
              <a:t>ci</a:t>
            </a:r>
            <a:r>
              <a:rPr sz="500" spc="-5" dirty="0">
                <a:latin typeface="Calibri"/>
                <a:cs typeface="Calibri"/>
              </a:rPr>
              <a:t>r</a:t>
            </a:r>
            <a:r>
              <a:rPr sz="500" spc="5" dirty="0">
                <a:latin typeface="Calibri"/>
                <a:cs typeface="Calibri"/>
              </a:rPr>
              <a:t>cum</a:t>
            </a:r>
            <a:r>
              <a:rPr sz="500" spc="10" dirty="0">
                <a:latin typeface="Calibri"/>
                <a:cs typeface="Calibri"/>
              </a:rPr>
              <a:t>st</a:t>
            </a:r>
            <a:r>
              <a:rPr sz="500" spc="-5" dirty="0">
                <a:latin typeface="Calibri"/>
                <a:cs typeface="Calibri"/>
              </a:rPr>
              <a:t>a</a:t>
            </a:r>
            <a:r>
              <a:rPr sz="500" spc="10" dirty="0">
                <a:latin typeface="Calibri"/>
                <a:cs typeface="Calibri"/>
              </a:rPr>
              <a:t>n</a:t>
            </a:r>
            <a:r>
              <a:rPr sz="500" spc="5" dirty="0">
                <a:latin typeface="Calibri"/>
                <a:cs typeface="Calibri"/>
              </a:rPr>
              <a:t>c</a:t>
            </a:r>
            <a:r>
              <a:rPr sz="500" spc="-5" dirty="0">
                <a:latin typeface="Calibri"/>
                <a:cs typeface="Calibri"/>
              </a:rPr>
              <a:t>e</a:t>
            </a:r>
            <a:r>
              <a:rPr sz="500" spc="10" dirty="0">
                <a:latin typeface="Calibri"/>
                <a:cs typeface="Calibri"/>
              </a:rPr>
              <a:t>s</a:t>
            </a:r>
            <a:r>
              <a:rPr sz="500" spc="-10" dirty="0">
                <a:latin typeface="Calibri"/>
                <a:cs typeface="Calibri"/>
              </a:rPr>
              <a:t> </a:t>
            </a:r>
            <a:r>
              <a:rPr sz="500" dirty="0">
                <a:latin typeface="Calibri"/>
                <a:cs typeface="Calibri"/>
              </a:rPr>
              <a:t>a</a:t>
            </a:r>
            <a:r>
              <a:rPr sz="500" spc="10" dirty="0">
                <a:latin typeface="Calibri"/>
                <a:cs typeface="Calibri"/>
              </a:rPr>
              <a:t>nd</a:t>
            </a:r>
            <a:r>
              <a:rPr sz="500" spc="-20" dirty="0">
                <a:latin typeface="Calibri"/>
                <a:cs typeface="Calibri"/>
              </a:rPr>
              <a:t> </a:t>
            </a:r>
            <a:r>
              <a:rPr sz="500" spc="5" dirty="0">
                <a:latin typeface="Calibri"/>
                <a:cs typeface="Calibri"/>
              </a:rPr>
              <a:t>co</a:t>
            </a:r>
            <a:r>
              <a:rPr sz="500" spc="10" dirty="0">
                <a:latin typeface="Calibri"/>
                <a:cs typeface="Calibri"/>
              </a:rPr>
              <a:t>ns</a:t>
            </a:r>
            <a:r>
              <a:rPr sz="500" spc="5" dirty="0">
                <a:latin typeface="Calibri"/>
                <a:cs typeface="Calibri"/>
              </a:rPr>
              <a:t>ul</a:t>
            </a:r>
            <a:r>
              <a:rPr sz="500" spc="10" dirty="0">
                <a:latin typeface="Calibri"/>
                <a:cs typeface="Calibri"/>
              </a:rPr>
              <a:t>t</a:t>
            </a:r>
            <a:r>
              <a:rPr sz="500" spc="5" dirty="0">
                <a:latin typeface="Calibri"/>
                <a:cs typeface="Calibri"/>
              </a:rPr>
              <a:t>s</a:t>
            </a:r>
            <a:r>
              <a:rPr sz="500" spc="-5" dirty="0">
                <a:latin typeface="Calibri"/>
                <a:cs typeface="Calibri"/>
              </a:rPr>
              <a:t>,</a:t>
            </a:r>
            <a:r>
              <a:rPr sz="500" spc="-15" dirty="0">
                <a:latin typeface="Calibri"/>
                <a:cs typeface="Calibri"/>
              </a:rPr>
              <a:t> </a:t>
            </a:r>
            <a:r>
              <a:rPr sz="500" spc="5" dirty="0">
                <a:latin typeface="Calibri"/>
                <a:cs typeface="Calibri"/>
              </a:rPr>
              <a:t>pl</a:t>
            </a:r>
            <a:r>
              <a:rPr sz="500" spc="-5" dirty="0">
                <a:latin typeface="Calibri"/>
                <a:cs typeface="Calibri"/>
              </a:rPr>
              <a:t>e</a:t>
            </a:r>
            <a:r>
              <a:rPr sz="500" dirty="0">
                <a:latin typeface="Calibri"/>
                <a:cs typeface="Calibri"/>
              </a:rPr>
              <a:t>a</a:t>
            </a:r>
            <a:r>
              <a:rPr sz="500" spc="10" dirty="0">
                <a:latin typeface="Calibri"/>
                <a:cs typeface="Calibri"/>
              </a:rPr>
              <a:t>s</a:t>
            </a:r>
            <a:r>
              <a:rPr sz="500" spc="-5" dirty="0">
                <a:latin typeface="Calibri"/>
                <a:cs typeface="Calibri"/>
              </a:rPr>
              <a:t>e</a:t>
            </a:r>
            <a:r>
              <a:rPr sz="500" spc="-15" dirty="0">
                <a:latin typeface="Calibri"/>
                <a:cs typeface="Calibri"/>
              </a:rPr>
              <a:t> </a:t>
            </a:r>
            <a:r>
              <a:rPr sz="500" spc="5" dirty="0">
                <a:latin typeface="Calibri"/>
                <a:cs typeface="Calibri"/>
              </a:rPr>
              <a:t>co</a:t>
            </a:r>
            <a:r>
              <a:rPr sz="500" spc="10" dirty="0">
                <a:latin typeface="Calibri"/>
                <a:cs typeface="Calibri"/>
              </a:rPr>
              <a:t>ns</a:t>
            </a:r>
            <a:r>
              <a:rPr sz="500" spc="5" dirty="0">
                <a:latin typeface="Calibri"/>
                <a:cs typeface="Calibri"/>
              </a:rPr>
              <a:t>ul</a:t>
            </a:r>
            <a:r>
              <a:rPr sz="500" dirty="0">
                <a:latin typeface="Calibri"/>
                <a:cs typeface="Calibri"/>
              </a:rPr>
              <a:t>t</a:t>
            </a:r>
            <a:r>
              <a:rPr sz="500" spc="-10" dirty="0">
                <a:latin typeface="Calibri"/>
                <a:cs typeface="Calibri"/>
              </a:rPr>
              <a:t> </a:t>
            </a:r>
            <a:r>
              <a:rPr sz="500" spc="5" dirty="0">
                <a:latin typeface="Calibri"/>
                <a:cs typeface="Calibri"/>
              </a:rPr>
              <a:t>u</a:t>
            </a:r>
            <a:r>
              <a:rPr sz="500" spc="10" dirty="0">
                <a:latin typeface="Calibri"/>
                <a:cs typeface="Calibri"/>
              </a:rPr>
              <a:t>s</a:t>
            </a:r>
            <a:r>
              <a:rPr sz="500" spc="-10" dirty="0">
                <a:latin typeface="Calibri"/>
                <a:cs typeface="Calibri"/>
              </a:rPr>
              <a:t> </a:t>
            </a:r>
            <a:r>
              <a:rPr sz="500" spc="5" dirty="0">
                <a:latin typeface="Calibri"/>
                <a:cs typeface="Calibri"/>
              </a:rPr>
              <a:t>i</a:t>
            </a:r>
            <a:r>
              <a:rPr sz="500" spc="-10" dirty="0">
                <a:latin typeface="Calibri"/>
                <a:cs typeface="Calibri"/>
              </a:rPr>
              <a:t>f</a:t>
            </a:r>
            <a:r>
              <a:rPr sz="500" spc="-15" dirty="0">
                <a:latin typeface="Calibri"/>
                <a:cs typeface="Calibri"/>
              </a:rPr>
              <a:t>:</a:t>
            </a:r>
            <a:endParaRPr sz="500" dirty="0">
              <a:latin typeface="Calibri"/>
              <a:cs typeface="Calibri"/>
            </a:endParaRPr>
          </a:p>
          <a:p>
            <a:pPr marL="134620" algn="ctr">
              <a:lnSpc>
                <a:spcPct val="100000"/>
              </a:lnSpc>
            </a:pPr>
            <a:r>
              <a:rPr sz="500" spc="-10" dirty="0">
                <a:latin typeface="Symbol"/>
                <a:cs typeface="Symbol"/>
              </a:rPr>
              <a:t></a:t>
            </a:r>
            <a:r>
              <a:rPr sz="500" spc="15" dirty="0">
                <a:latin typeface="Calibri"/>
                <a:cs typeface="Calibri"/>
              </a:rPr>
              <a:t>P</a:t>
            </a:r>
            <a:r>
              <a:rPr sz="500" spc="10" dirty="0">
                <a:latin typeface="Calibri"/>
                <a:cs typeface="Calibri"/>
              </a:rPr>
              <a:t>a</a:t>
            </a:r>
            <a:r>
              <a:rPr sz="500" spc="5" dirty="0">
                <a:latin typeface="Calibri"/>
                <a:cs typeface="Calibri"/>
              </a:rPr>
              <a:t>ti</a:t>
            </a:r>
            <a:r>
              <a:rPr sz="500" spc="-5" dirty="0">
                <a:latin typeface="Calibri"/>
                <a:cs typeface="Calibri"/>
              </a:rPr>
              <a:t>e</a:t>
            </a:r>
            <a:r>
              <a:rPr sz="500" spc="10" dirty="0">
                <a:latin typeface="Calibri"/>
                <a:cs typeface="Calibri"/>
              </a:rPr>
              <a:t>n</a:t>
            </a:r>
            <a:r>
              <a:rPr sz="500" dirty="0">
                <a:latin typeface="Calibri"/>
                <a:cs typeface="Calibri"/>
              </a:rPr>
              <a:t>t</a:t>
            </a:r>
            <a:r>
              <a:rPr sz="500" spc="-10" dirty="0">
                <a:latin typeface="Calibri"/>
                <a:cs typeface="Calibri"/>
              </a:rPr>
              <a:t> </a:t>
            </a:r>
            <a:r>
              <a:rPr sz="500" spc="5" dirty="0">
                <a:latin typeface="Calibri"/>
                <a:cs typeface="Calibri"/>
              </a:rPr>
              <a:t>i</a:t>
            </a:r>
            <a:r>
              <a:rPr sz="500" spc="10" dirty="0">
                <a:latin typeface="Calibri"/>
                <a:cs typeface="Calibri"/>
              </a:rPr>
              <a:t>n</a:t>
            </a:r>
            <a:r>
              <a:rPr sz="500" spc="-15" dirty="0">
                <a:latin typeface="Calibri"/>
                <a:cs typeface="Calibri"/>
              </a:rPr>
              <a:t> </a:t>
            </a:r>
            <a:r>
              <a:rPr sz="500" spc="-5" dirty="0">
                <a:latin typeface="Calibri"/>
                <a:cs typeface="Calibri"/>
              </a:rPr>
              <a:t>re</a:t>
            </a:r>
            <a:r>
              <a:rPr sz="500" spc="10" dirty="0">
                <a:latin typeface="Calibri"/>
                <a:cs typeface="Calibri"/>
              </a:rPr>
              <a:t>s</a:t>
            </a:r>
            <a:r>
              <a:rPr sz="500" spc="5" dirty="0">
                <a:latin typeface="Calibri"/>
                <a:cs typeface="Calibri"/>
              </a:rPr>
              <a:t>pir</a:t>
            </a:r>
            <a:r>
              <a:rPr sz="500" spc="-5" dirty="0">
                <a:latin typeface="Calibri"/>
                <a:cs typeface="Calibri"/>
              </a:rPr>
              <a:t>a</a:t>
            </a:r>
            <a:r>
              <a:rPr sz="500" spc="5" dirty="0">
                <a:latin typeface="Calibri"/>
                <a:cs typeface="Calibri"/>
              </a:rPr>
              <a:t>to</a:t>
            </a:r>
            <a:r>
              <a:rPr sz="500" dirty="0">
                <a:latin typeface="Calibri"/>
                <a:cs typeface="Calibri"/>
              </a:rPr>
              <a:t>ry</a:t>
            </a:r>
            <a:r>
              <a:rPr sz="500" spc="-10" dirty="0">
                <a:latin typeface="Calibri"/>
                <a:cs typeface="Calibri"/>
              </a:rPr>
              <a:t> </a:t>
            </a:r>
            <a:r>
              <a:rPr sz="500" spc="5" dirty="0">
                <a:latin typeface="Calibri"/>
                <a:cs typeface="Calibri"/>
              </a:rPr>
              <a:t>d</a:t>
            </a:r>
            <a:r>
              <a:rPr sz="500" spc="10" dirty="0">
                <a:latin typeface="Calibri"/>
                <a:cs typeface="Calibri"/>
              </a:rPr>
              <a:t>is</a:t>
            </a:r>
            <a:r>
              <a:rPr sz="500" spc="5" dirty="0">
                <a:latin typeface="Calibri"/>
                <a:cs typeface="Calibri"/>
              </a:rPr>
              <a:t>t</a:t>
            </a:r>
            <a:r>
              <a:rPr sz="500" spc="-5" dirty="0">
                <a:latin typeface="Calibri"/>
                <a:cs typeface="Calibri"/>
              </a:rPr>
              <a:t>re</a:t>
            </a:r>
            <a:r>
              <a:rPr sz="500" spc="10" dirty="0">
                <a:latin typeface="Calibri"/>
                <a:cs typeface="Calibri"/>
              </a:rPr>
              <a:t>ss</a:t>
            </a:r>
            <a:r>
              <a:rPr sz="500" spc="-10" dirty="0">
                <a:latin typeface="Calibri"/>
                <a:cs typeface="Calibri"/>
              </a:rPr>
              <a:t> </a:t>
            </a:r>
            <a:r>
              <a:rPr sz="500" dirty="0">
                <a:latin typeface="Calibri"/>
                <a:cs typeface="Calibri"/>
              </a:rPr>
              <a:t>a</a:t>
            </a:r>
            <a:r>
              <a:rPr sz="500" spc="10" dirty="0">
                <a:latin typeface="Calibri"/>
                <a:cs typeface="Calibri"/>
              </a:rPr>
              <a:t>nd</a:t>
            </a:r>
            <a:r>
              <a:rPr sz="500" spc="-20" dirty="0">
                <a:latin typeface="Calibri"/>
                <a:cs typeface="Calibri"/>
              </a:rPr>
              <a:t> </a:t>
            </a:r>
            <a:r>
              <a:rPr sz="500" spc="5" dirty="0">
                <a:latin typeface="Calibri"/>
                <a:cs typeface="Calibri"/>
              </a:rPr>
              <a:t>no</a:t>
            </a:r>
            <a:r>
              <a:rPr sz="500" dirty="0">
                <a:latin typeface="Calibri"/>
                <a:cs typeface="Calibri"/>
              </a:rPr>
              <a:t>t</a:t>
            </a:r>
            <a:r>
              <a:rPr sz="500" spc="-10" dirty="0">
                <a:latin typeface="Calibri"/>
                <a:cs typeface="Calibri"/>
              </a:rPr>
              <a:t> </a:t>
            </a:r>
            <a:r>
              <a:rPr sz="500" spc="10" dirty="0">
                <a:latin typeface="Calibri"/>
                <a:cs typeface="Calibri"/>
              </a:rPr>
              <a:t>g</a:t>
            </a:r>
            <a:r>
              <a:rPr sz="500" spc="-5" dirty="0">
                <a:latin typeface="Calibri"/>
                <a:cs typeface="Calibri"/>
              </a:rPr>
              <a:t>e</a:t>
            </a:r>
            <a:r>
              <a:rPr sz="500" spc="5" dirty="0">
                <a:latin typeface="Calibri"/>
                <a:cs typeface="Calibri"/>
              </a:rPr>
              <a:t>tti</a:t>
            </a:r>
            <a:r>
              <a:rPr sz="500" spc="10" dirty="0">
                <a:latin typeface="Calibri"/>
                <a:cs typeface="Calibri"/>
              </a:rPr>
              <a:t>ng</a:t>
            </a:r>
            <a:r>
              <a:rPr sz="500" spc="-15" dirty="0">
                <a:latin typeface="Calibri"/>
                <a:cs typeface="Calibri"/>
              </a:rPr>
              <a:t> </a:t>
            </a:r>
            <a:r>
              <a:rPr sz="500" spc="5" dirty="0">
                <a:latin typeface="Calibri"/>
                <a:cs typeface="Calibri"/>
              </a:rPr>
              <a:t>com</a:t>
            </a:r>
            <a:r>
              <a:rPr sz="500" spc="-10" dirty="0">
                <a:latin typeface="Calibri"/>
                <a:cs typeface="Calibri"/>
              </a:rPr>
              <a:t>f</a:t>
            </a:r>
            <a:r>
              <a:rPr sz="500" spc="5" dirty="0">
                <a:latin typeface="Calibri"/>
                <a:cs typeface="Calibri"/>
              </a:rPr>
              <a:t>o</a:t>
            </a:r>
            <a:r>
              <a:rPr sz="500" dirty="0">
                <a:latin typeface="Calibri"/>
                <a:cs typeface="Calibri"/>
              </a:rPr>
              <a:t>r</a:t>
            </a:r>
            <a:r>
              <a:rPr sz="500" spc="5" dirty="0">
                <a:latin typeface="Calibri"/>
                <a:cs typeface="Calibri"/>
              </a:rPr>
              <a:t>t</a:t>
            </a:r>
            <a:r>
              <a:rPr sz="500" dirty="0">
                <a:latin typeface="Calibri"/>
                <a:cs typeface="Calibri"/>
              </a:rPr>
              <a:t>a</a:t>
            </a:r>
            <a:r>
              <a:rPr sz="500" spc="5" dirty="0">
                <a:latin typeface="Calibri"/>
                <a:cs typeface="Calibri"/>
              </a:rPr>
              <a:t>bl</a:t>
            </a:r>
            <a:r>
              <a:rPr sz="500" spc="-5" dirty="0">
                <a:latin typeface="Calibri"/>
                <a:cs typeface="Calibri"/>
              </a:rPr>
              <a:t>e</a:t>
            </a:r>
            <a:r>
              <a:rPr sz="500" spc="-15" dirty="0">
                <a:latin typeface="Calibri"/>
                <a:cs typeface="Calibri"/>
              </a:rPr>
              <a:t> </a:t>
            </a:r>
            <a:r>
              <a:rPr sz="500" dirty="0">
                <a:latin typeface="Calibri"/>
                <a:cs typeface="Calibri"/>
              </a:rPr>
              <a:t>w</a:t>
            </a:r>
            <a:r>
              <a:rPr sz="500" spc="5" dirty="0">
                <a:latin typeface="Calibri"/>
                <a:cs typeface="Calibri"/>
              </a:rPr>
              <a:t>ith</a:t>
            </a:r>
            <a:r>
              <a:rPr sz="500" spc="-10" dirty="0">
                <a:latin typeface="Calibri"/>
                <a:cs typeface="Calibri"/>
              </a:rPr>
              <a:t> </a:t>
            </a:r>
            <a:r>
              <a:rPr sz="500" spc="5" dirty="0">
                <a:latin typeface="Calibri"/>
                <a:cs typeface="Calibri"/>
              </a:rPr>
              <a:t>initi</a:t>
            </a:r>
            <a:r>
              <a:rPr sz="500" dirty="0">
                <a:latin typeface="Calibri"/>
                <a:cs typeface="Calibri"/>
              </a:rPr>
              <a:t>a</a:t>
            </a:r>
            <a:r>
              <a:rPr sz="500" spc="10" dirty="0">
                <a:latin typeface="Calibri"/>
                <a:cs typeface="Calibri"/>
              </a:rPr>
              <a:t>l</a:t>
            </a:r>
            <a:r>
              <a:rPr sz="500" spc="-20" dirty="0">
                <a:latin typeface="Calibri"/>
                <a:cs typeface="Calibri"/>
              </a:rPr>
              <a:t> </a:t>
            </a:r>
            <a:r>
              <a:rPr sz="500" spc="-5" dirty="0">
                <a:latin typeface="Calibri"/>
                <a:cs typeface="Calibri"/>
              </a:rPr>
              <a:t>e</a:t>
            </a:r>
            <a:r>
              <a:rPr sz="500" spc="-10" dirty="0">
                <a:latin typeface="Calibri"/>
                <a:cs typeface="Calibri"/>
              </a:rPr>
              <a:t>ff</a:t>
            </a:r>
            <a:r>
              <a:rPr sz="500" spc="5" dirty="0">
                <a:latin typeface="Calibri"/>
                <a:cs typeface="Calibri"/>
              </a:rPr>
              <a:t>o</a:t>
            </a:r>
            <a:r>
              <a:rPr sz="500" dirty="0">
                <a:latin typeface="Calibri"/>
                <a:cs typeface="Calibri"/>
              </a:rPr>
              <a:t>r</a:t>
            </a:r>
            <a:r>
              <a:rPr sz="500" spc="5" dirty="0">
                <a:latin typeface="Calibri"/>
                <a:cs typeface="Calibri"/>
              </a:rPr>
              <a:t>t</a:t>
            </a:r>
            <a:r>
              <a:rPr sz="500" spc="10" dirty="0">
                <a:latin typeface="Calibri"/>
                <a:cs typeface="Calibri"/>
              </a:rPr>
              <a:t>s</a:t>
            </a:r>
            <a:endParaRPr sz="500" dirty="0">
              <a:latin typeface="Calibri"/>
              <a:cs typeface="Calibri"/>
            </a:endParaRPr>
          </a:p>
          <a:p>
            <a:pPr>
              <a:lnSpc>
                <a:spcPct val="100000"/>
              </a:lnSpc>
              <a:spcBef>
                <a:spcPts val="30"/>
              </a:spcBef>
            </a:pPr>
            <a:endParaRPr sz="450" dirty="0">
              <a:latin typeface="Times New Roman"/>
              <a:cs typeface="Times New Roman"/>
            </a:endParaRPr>
          </a:p>
          <a:p>
            <a:pPr marL="144145" algn="ctr">
              <a:lnSpc>
                <a:spcPct val="100000"/>
              </a:lnSpc>
            </a:pPr>
            <a:r>
              <a:rPr sz="1200" b="1" spc="-15" dirty="0">
                <a:solidFill>
                  <a:srgbClr val="1D4999"/>
                </a:solidFill>
                <a:latin typeface="Calibri"/>
                <a:cs typeface="Calibri"/>
              </a:rPr>
              <a:t>A</a:t>
            </a:r>
            <a:r>
              <a:rPr sz="1200" b="1" spc="-5" dirty="0">
                <a:solidFill>
                  <a:srgbClr val="1D4999"/>
                </a:solidFill>
                <a:latin typeface="Calibri"/>
                <a:cs typeface="Calibri"/>
              </a:rPr>
              <a:t>ddi</a:t>
            </a:r>
            <a:r>
              <a:rPr sz="1200" b="1" spc="-10" dirty="0">
                <a:solidFill>
                  <a:srgbClr val="1D4999"/>
                </a:solidFill>
                <a:latin typeface="Calibri"/>
                <a:cs typeface="Calibri"/>
              </a:rPr>
              <a:t>t</a:t>
            </a:r>
            <a:r>
              <a:rPr sz="1200" b="1" spc="-5" dirty="0">
                <a:solidFill>
                  <a:srgbClr val="1D4999"/>
                </a:solidFill>
                <a:latin typeface="Calibri"/>
                <a:cs typeface="Calibri"/>
              </a:rPr>
              <a:t>ion</a:t>
            </a:r>
            <a:r>
              <a:rPr sz="1200" b="1" spc="-20" dirty="0">
                <a:solidFill>
                  <a:srgbClr val="1D4999"/>
                </a:solidFill>
                <a:latin typeface="Calibri"/>
                <a:cs typeface="Calibri"/>
              </a:rPr>
              <a:t>a</a:t>
            </a:r>
            <a:r>
              <a:rPr sz="1200" b="1" spc="-5" dirty="0">
                <a:solidFill>
                  <a:srgbClr val="1D4999"/>
                </a:solidFill>
                <a:latin typeface="Calibri"/>
                <a:cs typeface="Calibri"/>
              </a:rPr>
              <a:t>l</a:t>
            </a:r>
            <a:r>
              <a:rPr sz="1200" b="1" spc="5" dirty="0">
                <a:solidFill>
                  <a:srgbClr val="1D4999"/>
                </a:solidFill>
                <a:latin typeface="Calibri"/>
                <a:cs typeface="Calibri"/>
              </a:rPr>
              <a:t> </a:t>
            </a:r>
            <a:r>
              <a:rPr sz="1200" b="1" spc="-30" dirty="0">
                <a:solidFill>
                  <a:srgbClr val="1D4999"/>
                </a:solidFill>
                <a:latin typeface="Calibri"/>
                <a:cs typeface="Calibri"/>
              </a:rPr>
              <a:t>R</a:t>
            </a:r>
            <a:r>
              <a:rPr sz="1200" b="1" spc="-5" dirty="0">
                <a:solidFill>
                  <a:srgbClr val="1D4999"/>
                </a:solidFill>
                <a:latin typeface="Calibri"/>
                <a:cs typeface="Calibri"/>
              </a:rPr>
              <a:t>e</a:t>
            </a:r>
            <a:r>
              <a:rPr sz="1200" b="1" spc="-10" dirty="0">
                <a:solidFill>
                  <a:srgbClr val="1D4999"/>
                </a:solidFill>
                <a:latin typeface="Calibri"/>
                <a:cs typeface="Calibri"/>
              </a:rPr>
              <a:t>s</a:t>
            </a:r>
            <a:r>
              <a:rPr sz="1200" b="1" spc="-5" dirty="0">
                <a:solidFill>
                  <a:srgbClr val="1D4999"/>
                </a:solidFill>
                <a:latin typeface="Calibri"/>
                <a:cs typeface="Calibri"/>
              </a:rPr>
              <a:t>ou</a:t>
            </a:r>
            <a:r>
              <a:rPr sz="1200" b="1" spc="-20" dirty="0">
                <a:solidFill>
                  <a:srgbClr val="1D4999"/>
                </a:solidFill>
                <a:latin typeface="Calibri"/>
                <a:cs typeface="Calibri"/>
              </a:rPr>
              <a:t>r</a:t>
            </a:r>
            <a:r>
              <a:rPr sz="1200" b="1" spc="-5" dirty="0">
                <a:solidFill>
                  <a:srgbClr val="1D4999"/>
                </a:solidFill>
                <a:latin typeface="Calibri"/>
                <a:cs typeface="Calibri"/>
              </a:rPr>
              <a:t>ces</a:t>
            </a:r>
            <a:endParaRPr sz="1200" dirty="0">
              <a:latin typeface="Calibri"/>
              <a:cs typeface="Calibri"/>
            </a:endParaRPr>
          </a:p>
          <a:p>
            <a:pPr marL="144145" algn="ctr">
              <a:lnSpc>
                <a:spcPct val="100000"/>
              </a:lnSpc>
              <a:spcBef>
                <a:spcPts val="50"/>
              </a:spcBef>
            </a:pPr>
            <a:r>
              <a:rPr sz="500" b="1" u="heavy" dirty="0">
                <a:solidFill>
                  <a:srgbClr val="0563C1"/>
                </a:solidFill>
                <a:latin typeface="Calibri"/>
                <a:cs typeface="Calibri"/>
                <a:hlinkClick r:id="rId8"/>
              </a:rPr>
              <a:t>www</a:t>
            </a:r>
            <a:r>
              <a:rPr sz="500" b="1" u="heavy" spc="-5" dirty="0">
                <a:solidFill>
                  <a:srgbClr val="0563C1"/>
                </a:solidFill>
                <a:latin typeface="Calibri"/>
                <a:cs typeface="Calibri"/>
                <a:hlinkClick r:id="rId8"/>
              </a:rPr>
              <a:t>.</a:t>
            </a:r>
            <a:r>
              <a:rPr sz="500" b="1" u="heavy" spc="5" dirty="0">
                <a:solidFill>
                  <a:srgbClr val="0563C1"/>
                </a:solidFill>
                <a:latin typeface="Calibri"/>
                <a:cs typeface="Calibri"/>
                <a:hlinkClick r:id="rId8"/>
              </a:rPr>
              <a:t>c</a:t>
            </a:r>
            <a:r>
              <a:rPr sz="500" b="1" u="heavy" dirty="0">
                <a:solidFill>
                  <a:srgbClr val="0563C1"/>
                </a:solidFill>
                <a:latin typeface="Calibri"/>
                <a:cs typeface="Calibri"/>
                <a:hlinkClick r:id="rId8"/>
              </a:rPr>
              <a:t>a</a:t>
            </a:r>
            <a:r>
              <a:rPr sz="500" b="1" u="heavy" spc="5" dirty="0">
                <a:solidFill>
                  <a:srgbClr val="0563C1"/>
                </a:solidFill>
                <a:latin typeface="Calibri"/>
                <a:cs typeface="Calibri"/>
                <a:hlinkClick r:id="rId8"/>
              </a:rPr>
              <a:t>pc</a:t>
            </a:r>
            <a:r>
              <a:rPr sz="500" b="1" u="heavy" spc="-5" dirty="0">
                <a:solidFill>
                  <a:srgbClr val="0563C1"/>
                </a:solidFill>
                <a:latin typeface="Calibri"/>
                <a:cs typeface="Calibri"/>
                <a:hlinkClick r:id="rId8"/>
              </a:rPr>
              <a:t>.</a:t>
            </a:r>
            <a:r>
              <a:rPr sz="500" b="1" u="heavy" spc="5" dirty="0">
                <a:solidFill>
                  <a:srgbClr val="0563C1"/>
                </a:solidFill>
                <a:latin typeface="Calibri"/>
                <a:cs typeface="Calibri"/>
                <a:hlinkClick r:id="rId8"/>
              </a:rPr>
              <a:t>o</a:t>
            </a:r>
            <a:r>
              <a:rPr sz="500" b="1" u="heavy" spc="-5" dirty="0">
                <a:solidFill>
                  <a:srgbClr val="0563C1"/>
                </a:solidFill>
                <a:latin typeface="Calibri"/>
                <a:cs typeface="Calibri"/>
                <a:hlinkClick r:id="rId8"/>
              </a:rPr>
              <a:t>r</a:t>
            </a:r>
            <a:r>
              <a:rPr sz="500" b="1" u="heavy" spc="10" dirty="0">
                <a:solidFill>
                  <a:srgbClr val="0563C1"/>
                </a:solidFill>
                <a:latin typeface="Calibri"/>
                <a:cs typeface="Calibri"/>
                <a:hlinkClick r:id="rId8"/>
              </a:rPr>
              <a:t>g</a:t>
            </a:r>
            <a:r>
              <a:rPr sz="500" b="1" u="heavy" spc="-10" dirty="0">
                <a:solidFill>
                  <a:srgbClr val="0563C1"/>
                </a:solidFill>
                <a:latin typeface="Calibri"/>
                <a:cs typeface="Calibri"/>
                <a:hlinkClick r:id="rId8"/>
              </a:rPr>
              <a:t>/</a:t>
            </a:r>
            <a:r>
              <a:rPr sz="500" b="1" u="heavy" spc="-5" dirty="0">
                <a:solidFill>
                  <a:srgbClr val="0563C1"/>
                </a:solidFill>
                <a:latin typeface="Calibri"/>
                <a:cs typeface="Calibri"/>
                <a:hlinkClick r:id="rId8"/>
              </a:rPr>
              <a:t>t</a:t>
            </a:r>
            <a:r>
              <a:rPr sz="500" b="1" u="heavy" spc="5" dirty="0">
                <a:solidFill>
                  <a:srgbClr val="0563C1"/>
                </a:solidFill>
                <a:latin typeface="Calibri"/>
                <a:cs typeface="Calibri"/>
                <a:hlinkClick r:id="rId8"/>
              </a:rPr>
              <a:t>ool</a:t>
            </a:r>
            <a:r>
              <a:rPr sz="500" b="1" u="heavy" spc="15" dirty="0">
                <a:solidFill>
                  <a:srgbClr val="0563C1"/>
                </a:solidFill>
                <a:latin typeface="Calibri"/>
                <a:cs typeface="Calibri"/>
                <a:hlinkClick r:id="rId8"/>
              </a:rPr>
              <a:t>k</a:t>
            </a:r>
            <a:r>
              <a:rPr sz="500" b="1" u="heavy" spc="5" dirty="0">
                <a:solidFill>
                  <a:srgbClr val="0563C1"/>
                </a:solidFill>
                <a:latin typeface="Calibri"/>
                <a:cs typeface="Calibri"/>
                <a:hlinkClick r:id="rId8"/>
              </a:rPr>
              <a:t>it</a:t>
            </a:r>
            <a:r>
              <a:rPr sz="500" b="1" u="heavy" spc="10" dirty="0">
                <a:solidFill>
                  <a:srgbClr val="0563C1"/>
                </a:solidFill>
                <a:latin typeface="Calibri"/>
                <a:cs typeface="Calibri"/>
                <a:hlinkClick r:id="rId8"/>
              </a:rPr>
              <a:t>s</a:t>
            </a:r>
            <a:r>
              <a:rPr sz="500" b="1" u="heavy" spc="-5" dirty="0">
                <a:solidFill>
                  <a:srgbClr val="0563C1"/>
                </a:solidFill>
                <a:latin typeface="Calibri"/>
                <a:cs typeface="Calibri"/>
                <a:hlinkClick r:id="rId8"/>
              </a:rPr>
              <a:t>/</a:t>
            </a:r>
            <a:r>
              <a:rPr sz="500" b="1" u="heavy" spc="-10" dirty="0">
                <a:solidFill>
                  <a:srgbClr val="0563C1"/>
                </a:solidFill>
                <a:latin typeface="Calibri"/>
                <a:cs typeface="Calibri"/>
                <a:hlinkClick r:id="rId8"/>
              </a:rPr>
              <a:t>c</a:t>
            </a:r>
            <a:r>
              <a:rPr sz="500" b="1" u="heavy" spc="5" dirty="0">
                <a:solidFill>
                  <a:srgbClr val="0563C1"/>
                </a:solidFill>
                <a:latin typeface="Calibri"/>
                <a:cs typeface="Calibri"/>
                <a:hlinkClick r:id="rId8"/>
              </a:rPr>
              <a:t>ovid</a:t>
            </a:r>
            <a:r>
              <a:rPr sz="500" b="1" u="heavy" spc="-10" dirty="0">
                <a:solidFill>
                  <a:srgbClr val="0563C1"/>
                </a:solidFill>
                <a:latin typeface="Calibri"/>
                <a:cs typeface="Calibri"/>
                <a:hlinkClick r:id="rId8"/>
              </a:rPr>
              <a:t>-</a:t>
            </a:r>
            <a:r>
              <a:rPr sz="500" b="1" u="heavy" spc="-5" dirty="0">
                <a:solidFill>
                  <a:srgbClr val="0563C1"/>
                </a:solidFill>
                <a:latin typeface="Calibri"/>
                <a:cs typeface="Calibri"/>
                <a:hlinkClick r:id="rId8"/>
              </a:rPr>
              <a:t>19</a:t>
            </a:r>
            <a:r>
              <a:rPr sz="500" b="1" u="heavy" spc="-10" dirty="0">
                <a:solidFill>
                  <a:srgbClr val="0563C1"/>
                </a:solidFill>
                <a:latin typeface="Calibri"/>
                <a:cs typeface="Calibri"/>
                <a:hlinkClick r:id="rId8"/>
              </a:rPr>
              <a:t>-</a:t>
            </a:r>
            <a:r>
              <a:rPr sz="500" b="1" u="heavy" spc="-5" dirty="0">
                <a:solidFill>
                  <a:srgbClr val="0563C1"/>
                </a:solidFill>
                <a:latin typeface="Calibri"/>
                <a:cs typeface="Calibri"/>
                <a:hlinkClick r:id="rId8"/>
              </a:rPr>
              <a:t>re</a:t>
            </a:r>
            <a:r>
              <a:rPr sz="500" b="1" u="heavy" spc="10" dirty="0">
                <a:solidFill>
                  <a:srgbClr val="0563C1"/>
                </a:solidFill>
                <a:latin typeface="Calibri"/>
                <a:cs typeface="Calibri"/>
                <a:hlinkClick r:id="rId8"/>
              </a:rPr>
              <a:t>s</a:t>
            </a:r>
            <a:r>
              <a:rPr sz="500" b="1" u="heavy" spc="5" dirty="0">
                <a:solidFill>
                  <a:srgbClr val="0563C1"/>
                </a:solidFill>
                <a:latin typeface="Calibri"/>
                <a:cs typeface="Calibri"/>
                <a:hlinkClick r:id="rId8"/>
              </a:rPr>
              <a:t>po</a:t>
            </a:r>
            <a:r>
              <a:rPr sz="500" b="1" u="heavy" spc="10" dirty="0">
                <a:solidFill>
                  <a:srgbClr val="0563C1"/>
                </a:solidFill>
                <a:latin typeface="Calibri"/>
                <a:cs typeface="Calibri"/>
                <a:hlinkClick r:id="rId8"/>
              </a:rPr>
              <a:t>ns</a:t>
            </a:r>
            <a:r>
              <a:rPr sz="500" b="1" u="heavy" spc="-5" dirty="0">
                <a:solidFill>
                  <a:srgbClr val="0563C1"/>
                </a:solidFill>
                <a:latin typeface="Calibri"/>
                <a:cs typeface="Calibri"/>
                <a:hlinkClick r:id="rId8"/>
              </a:rPr>
              <a:t>e</a:t>
            </a:r>
            <a:r>
              <a:rPr sz="500" b="1" u="heavy" spc="-10" dirty="0">
                <a:solidFill>
                  <a:srgbClr val="0563C1"/>
                </a:solidFill>
                <a:latin typeface="Calibri"/>
                <a:cs typeface="Calibri"/>
                <a:hlinkClick r:id="rId8"/>
              </a:rPr>
              <a:t>-</a:t>
            </a:r>
            <a:r>
              <a:rPr sz="500" b="1" u="heavy" spc="-5" dirty="0">
                <a:solidFill>
                  <a:srgbClr val="0563C1"/>
                </a:solidFill>
                <a:latin typeface="Calibri"/>
                <a:cs typeface="Calibri"/>
                <a:hlinkClick r:id="rId8"/>
              </a:rPr>
              <a:t>re</a:t>
            </a:r>
            <a:r>
              <a:rPr sz="500" b="1" u="heavy" spc="10" dirty="0">
                <a:solidFill>
                  <a:srgbClr val="0563C1"/>
                </a:solidFill>
                <a:latin typeface="Calibri"/>
                <a:cs typeface="Calibri"/>
                <a:hlinkClick r:id="rId8"/>
              </a:rPr>
              <a:t>s</a:t>
            </a:r>
            <a:r>
              <a:rPr sz="500" b="1" u="heavy" spc="5" dirty="0">
                <a:solidFill>
                  <a:srgbClr val="0563C1"/>
                </a:solidFill>
                <a:latin typeface="Calibri"/>
                <a:cs typeface="Calibri"/>
                <a:hlinkClick r:id="rId8"/>
              </a:rPr>
              <a:t>our</a:t>
            </a:r>
            <a:r>
              <a:rPr sz="500" b="1" u="heavy" dirty="0">
                <a:solidFill>
                  <a:srgbClr val="0563C1"/>
                </a:solidFill>
                <a:latin typeface="Calibri"/>
                <a:cs typeface="Calibri"/>
                <a:hlinkClick r:id="rId8"/>
              </a:rPr>
              <a:t>c</a:t>
            </a:r>
            <a:r>
              <a:rPr sz="500" b="1" u="heavy" spc="-5" dirty="0">
                <a:solidFill>
                  <a:srgbClr val="0563C1"/>
                </a:solidFill>
                <a:latin typeface="Calibri"/>
                <a:cs typeface="Calibri"/>
                <a:hlinkClick r:id="rId8"/>
              </a:rPr>
              <a:t>e</a:t>
            </a:r>
            <a:r>
              <a:rPr sz="500" b="1" u="heavy" spc="10" dirty="0">
                <a:solidFill>
                  <a:srgbClr val="0563C1"/>
                </a:solidFill>
                <a:latin typeface="Calibri"/>
                <a:cs typeface="Calibri"/>
                <a:hlinkClick r:id="rId8"/>
              </a:rPr>
              <a:t>s</a:t>
            </a:r>
            <a:r>
              <a:rPr sz="500" b="1" spc="-20" dirty="0">
                <a:solidFill>
                  <a:srgbClr val="0563C1"/>
                </a:solidFill>
                <a:latin typeface="Calibri"/>
                <a:cs typeface="Calibri"/>
                <a:hlinkClick r:id="rId8"/>
              </a:rPr>
              <a:t>/</a:t>
            </a:r>
            <a:endParaRPr sz="500" b="1" dirty="0">
              <a:latin typeface="Calibri"/>
              <a:cs typeface="Calibri"/>
            </a:endParaRPr>
          </a:p>
          <a:p>
            <a:pPr marL="359410" indent="125095">
              <a:lnSpc>
                <a:spcPct val="100000"/>
              </a:lnSpc>
            </a:pPr>
            <a:r>
              <a:rPr sz="500" spc="5" dirty="0">
                <a:latin typeface="Calibri"/>
                <a:cs typeface="Calibri"/>
              </a:rPr>
              <a:t>D</a:t>
            </a:r>
            <a:r>
              <a:rPr sz="500" dirty="0">
                <a:latin typeface="Calibri"/>
                <a:cs typeface="Calibri"/>
              </a:rPr>
              <a:t>ow</a:t>
            </a:r>
            <a:r>
              <a:rPr sz="500" spc="10" dirty="0">
                <a:latin typeface="Calibri"/>
                <a:cs typeface="Calibri"/>
              </a:rPr>
              <a:t>n</a:t>
            </a:r>
            <a:r>
              <a:rPr sz="500" spc="5" dirty="0">
                <a:latin typeface="Calibri"/>
                <a:cs typeface="Calibri"/>
              </a:rPr>
              <a:t>lo</a:t>
            </a:r>
            <a:r>
              <a:rPr sz="500" dirty="0">
                <a:latin typeface="Calibri"/>
                <a:cs typeface="Calibri"/>
              </a:rPr>
              <a:t>a</a:t>
            </a:r>
            <a:r>
              <a:rPr sz="500" spc="10" dirty="0">
                <a:latin typeface="Calibri"/>
                <a:cs typeface="Calibri"/>
              </a:rPr>
              <a:t>d</a:t>
            </a:r>
            <a:r>
              <a:rPr sz="500" spc="-20" dirty="0">
                <a:latin typeface="Calibri"/>
                <a:cs typeface="Calibri"/>
              </a:rPr>
              <a:t> </a:t>
            </a:r>
            <a:r>
              <a:rPr sz="500" spc="5" dirty="0">
                <a:latin typeface="Calibri"/>
                <a:cs typeface="Calibri"/>
              </a:rPr>
              <a:t>th</a:t>
            </a:r>
            <a:r>
              <a:rPr sz="500" spc="-5" dirty="0">
                <a:latin typeface="Calibri"/>
                <a:cs typeface="Calibri"/>
              </a:rPr>
              <a:t>e</a:t>
            </a:r>
            <a:r>
              <a:rPr sz="500" spc="10" dirty="0">
                <a:latin typeface="Calibri"/>
                <a:cs typeface="Calibri"/>
              </a:rPr>
              <a:t>s</a:t>
            </a:r>
            <a:r>
              <a:rPr sz="500" spc="-5" dirty="0">
                <a:latin typeface="Calibri"/>
                <a:cs typeface="Calibri"/>
              </a:rPr>
              <a:t>e</a:t>
            </a:r>
            <a:r>
              <a:rPr sz="500" spc="-15" dirty="0">
                <a:latin typeface="Calibri"/>
                <a:cs typeface="Calibri"/>
              </a:rPr>
              <a:t> </a:t>
            </a:r>
            <a:r>
              <a:rPr sz="500" dirty="0">
                <a:latin typeface="Calibri"/>
                <a:cs typeface="Calibri"/>
              </a:rPr>
              <a:t>a</a:t>
            </a:r>
            <a:r>
              <a:rPr sz="500" spc="5" dirty="0">
                <a:latin typeface="Calibri"/>
                <a:cs typeface="Calibri"/>
              </a:rPr>
              <a:t>pp</a:t>
            </a:r>
            <a:r>
              <a:rPr sz="500" spc="10" dirty="0">
                <a:latin typeface="Calibri"/>
                <a:cs typeface="Calibri"/>
              </a:rPr>
              <a:t>s</a:t>
            </a:r>
            <a:r>
              <a:rPr sz="500" spc="-10" dirty="0">
                <a:latin typeface="Calibri"/>
                <a:cs typeface="Calibri"/>
              </a:rPr>
              <a:t> </a:t>
            </a:r>
            <a:r>
              <a:rPr sz="500" spc="-5" dirty="0">
                <a:latin typeface="Calibri"/>
                <a:cs typeface="Calibri"/>
              </a:rPr>
              <a:t>(</a:t>
            </a:r>
            <a:r>
              <a:rPr sz="500" spc="-10" dirty="0">
                <a:latin typeface="Calibri"/>
                <a:cs typeface="Calibri"/>
              </a:rPr>
              <a:t>G</a:t>
            </a:r>
            <a:r>
              <a:rPr sz="500" spc="5" dirty="0">
                <a:latin typeface="Calibri"/>
                <a:cs typeface="Calibri"/>
              </a:rPr>
              <a:t>oo</a:t>
            </a:r>
            <a:r>
              <a:rPr sz="500" spc="10" dirty="0">
                <a:latin typeface="Calibri"/>
                <a:cs typeface="Calibri"/>
              </a:rPr>
              <a:t>g</a:t>
            </a:r>
            <a:r>
              <a:rPr sz="500" spc="5" dirty="0">
                <a:latin typeface="Calibri"/>
                <a:cs typeface="Calibri"/>
              </a:rPr>
              <a:t>l</a:t>
            </a:r>
            <a:r>
              <a:rPr sz="500" spc="-5" dirty="0">
                <a:latin typeface="Calibri"/>
                <a:cs typeface="Calibri"/>
              </a:rPr>
              <a:t>e</a:t>
            </a:r>
            <a:r>
              <a:rPr sz="500" spc="-15" dirty="0">
                <a:latin typeface="Calibri"/>
                <a:cs typeface="Calibri"/>
              </a:rPr>
              <a:t> </a:t>
            </a:r>
            <a:r>
              <a:rPr sz="500" spc="15" dirty="0">
                <a:latin typeface="Calibri"/>
                <a:cs typeface="Calibri"/>
              </a:rPr>
              <a:t>Pl</a:t>
            </a:r>
            <a:r>
              <a:rPr sz="500" dirty="0">
                <a:latin typeface="Calibri"/>
                <a:cs typeface="Calibri"/>
              </a:rPr>
              <a:t>a</a:t>
            </a:r>
            <a:r>
              <a:rPr sz="500" spc="5" dirty="0">
                <a:latin typeface="Calibri"/>
                <a:cs typeface="Calibri"/>
              </a:rPr>
              <a:t>y</a:t>
            </a:r>
            <a:r>
              <a:rPr sz="500" spc="-10" dirty="0">
                <a:latin typeface="Calibri"/>
                <a:cs typeface="Calibri"/>
              </a:rPr>
              <a:t> </a:t>
            </a:r>
            <a:r>
              <a:rPr sz="500" spc="5" dirty="0">
                <a:latin typeface="Calibri"/>
                <a:cs typeface="Calibri"/>
              </a:rPr>
              <a:t>o</a:t>
            </a:r>
            <a:r>
              <a:rPr sz="500" spc="-5" dirty="0">
                <a:latin typeface="Calibri"/>
                <a:cs typeface="Calibri"/>
              </a:rPr>
              <a:t>r</a:t>
            </a:r>
            <a:r>
              <a:rPr sz="500" spc="-15" dirty="0">
                <a:latin typeface="Calibri"/>
                <a:cs typeface="Calibri"/>
              </a:rPr>
              <a:t> </a:t>
            </a:r>
            <a:r>
              <a:rPr sz="500" spc="-25" dirty="0">
                <a:latin typeface="Calibri"/>
                <a:cs typeface="Calibri"/>
              </a:rPr>
              <a:t>A</a:t>
            </a:r>
            <a:r>
              <a:rPr sz="500" spc="5" dirty="0">
                <a:latin typeface="Calibri"/>
                <a:cs typeface="Calibri"/>
              </a:rPr>
              <a:t>p</a:t>
            </a:r>
            <a:r>
              <a:rPr sz="500" spc="10" dirty="0">
                <a:latin typeface="Calibri"/>
                <a:cs typeface="Calibri"/>
              </a:rPr>
              <a:t>p</a:t>
            </a:r>
            <a:r>
              <a:rPr sz="500" spc="-20" dirty="0">
                <a:latin typeface="Calibri"/>
                <a:cs typeface="Calibri"/>
              </a:rPr>
              <a:t> </a:t>
            </a:r>
            <a:r>
              <a:rPr sz="500" spc="30" dirty="0">
                <a:latin typeface="Calibri"/>
                <a:cs typeface="Calibri"/>
              </a:rPr>
              <a:t>S</a:t>
            </a:r>
            <a:r>
              <a:rPr sz="500" spc="5" dirty="0">
                <a:latin typeface="Calibri"/>
                <a:cs typeface="Calibri"/>
              </a:rPr>
              <a:t>to</a:t>
            </a:r>
            <a:r>
              <a:rPr sz="500" spc="-5" dirty="0">
                <a:latin typeface="Calibri"/>
                <a:cs typeface="Calibri"/>
              </a:rPr>
              <a:t>re</a:t>
            </a:r>
            <a:r>
              <a:rPr sz="500" dirty="0">
                <a:latin typeface="Calibri"/>
                <a:cs typeface="Calibri"/>
              </a:rPr>
              <a:t>)</a:t>
            </a:r>
            <a:r>
              <a:rPr sz="500" spc="-15" dirty="0">
                <a:latin typeface="Calibri"/>
                <a:cs typeface="Calibri"/>
              </a:rPr>
              <a:t> </a:t>
            </a:r>
            <a:r>
              <a:rPr sz="500" spc="-10" dirty="0">
                <a:latin typeface="Calibri"/>
                <a:cs typeface="Calibri"/>
              </a:rPr>
              <a:t>f</a:t>
            </a:r>
            <a:r>
              <a:rPr sz="500" spc="5" dirty="0">
                <a:latin typeface="Calibri"/>
                <a:cs typeface="Calibri"/>
              </a:rPr>
              <a:t>o</a:t>
            </a:r>
            <a:r>
              <a:rPr sz="500" spc="-5" dirty="0">
                <a:latin typeface="Calibri"/>
                <a:cs typeface="Calibri"/>
              </a:rPr>
              <a:t>r</a:t>
            </a:r>
            <a:r>
              <a:rPr sz="500" spc="-15" dirty="0">
                <a:latin typeface="Calibri"/>
                <a:cs typeface="Calibri"/>
              </a:rPr>
              <a:t> </a:t>
            </a:r>
            <a:r>
              <a:rPr sz="500" spc="5" dirty="0">
                <a:latin typeface="Calibri"/>
                <a:cs typeface="Calibri"/>
              </a:rPr>
              <a:t>mo</a:t>
            </a:r>
            <a:r>
              <a:rPr sz="500" spc="-5" dirty="0">
                <a:latin typeface="Calibri"/>
                <a:cs typeface="Calibri"/>
              </a:rPr>
              <a:t>re</a:t>
            </a:r>
            <a:r>
              <a:rPr sz="500" spc="-15" dirty="0">
                <a:latin typeface="Calibri"/>
                <a:cs typeface="Calibri"/>
              </a:rPr>
              <a:t> </a:t>
            </a:r>
            <a:r>
              <a:rPr sz="500" spc="5" dirty="0">
                <a:latin typeface="Calibri"/>
                <a:cs typeface="Calibri"/>
              </a:rPr>
              <a:t>p</a:t>
            </a:r>
            <a:r>
              <a:rPr sz="500" dirty="0">
                <a:latin typeface="Calibri"/>
                <a:cs typeface="Calibri"/>
              </a:rPr>
              <a:t>a</a:t>
            </a:r>
            <a:r>
              <a:rPr sz="500" spc="5" dirty="0">
                <a:latin typeface="Calibri"/>
                <a:cs typeface="Calibri"/>
              </a:rPr>
              <a:t>lli</a:t>
            </a:r>
            <a:r>
              <a:rPr sz="500" dirty="0">
                <a:latin typeface="Calibri"/>
                <a:cs typeface="Calibri"/>
              </a:rPr>
              <a:t>a</a:t>
            </a:r>
            <a:r>
              <a:rPr sz="500" spc="5" dirty="0">
                <a:latin typeface="Calibri"/>
                <a:cs typeface="Calibri"/>
              </a:rPr>
              <a:t>tiv</a:t>
            </a:r>
            <a:r>
              <a:rPr sz="500" spc="-5" dirty="0">
                <a:latin typeface="Calibri"/>
                <a:cs typeface="Calibri"/>
              </a:rPr>
              <a:t>e</a:t>
            </a:r>
            <a:r>
              <a:rPr sz="500" spc="-15" dirty="0">
                <a:latin typeface="Calibri"/>
                <a:cs typeface="Calibri"/>
              </a:rPr>
              <a:t> </a:t>
            </a:r>
            <a:r>
              <a:rPr sz="500" spc="5" dirty="0">
                <a:latin typeface="Calibri"/>
                <a:cs typeface="Calibri"/>
              </a:rPr>
              <a:t>c</a:t>
            </a:r>
            <a:r>
              <a:rPr sz="500" dirty="0">
                <a:latin typeface="Calibri"/>
                <a:cs typeface="Calibri"/>
              </a:rPr>
              <a:t>a</a:t>
            </a:r>
            <a:r>
              <a:rPr sz="500" spc="-5" dirty="0">
                <a:latin typeface="Calibri"/>
                <a:cs typeface="Calibri"/>
              </a:rPr>
              <a:t>re</a:t>
            </a:r>
            <a:r>
              <a:rPr sz="500" spc="-15" dirty="0">
                <a:latin typeface="Calibri"/>
                <a:cs typeface="Calibri"/>
              </a:rPr>
              <a:t> </a:t>
            </a:r>
            <a:r>
              <a:rPr sz="500" spc="-5" dirty="0">
                <a:latin typeface="Calibri"/>
                <a:cs typeface="Calibri"/>
              </a:rPr>
              <a:t>re</a:t>
            </a:r>
            <a:r>
              <a:rPr sz="500" spc="10" dirty="0">
                <a:latin typeface="Calibri"/>
                <a:cs typeface="Calibri"/>
              </a:rPr>
              <a:t>s</a:t>
            </a:r>
            <a:r>
              <a:rPr sz="500" spc="5" dirty="0">
                <a:latin typeface="Calibri"/>
                <a:cs typeface="Calibri"/>
              </a:rPr>
              <a:t>ou</a:t>
            </a:r>
            <a:r>
              <a:rPr sz="500" spc="-5" dirty="0">
                <a:latin typeface="Calibri"/>
                <a:cs typeface="Calibri"/>
              </a:rPr>
              <a:t>r</a:t>
            </a:r>
            <a:r>
              <a:rPr sz="500" spc="5" dirty="0">
                <a:latin typeface="Calibri"/>
                <a:cs typeface="Calibri"/>
              </a:rPr>
              <a:t>c</a:t>
            </a:r>
            <a:r>
              <a:rPr sz="500" spc="-5" dirty="0">
                <a:latin typeface="Calibri"/>
                <a:cs typeface="Calibri"/>
              </a:rPr>
              <a:t>e</a:t>
            </a:r>
            <a:r>
              <a:rPr sz="500" spc="10" dirty="0">
                <a:latin typeface="Calibri"/>
                <a:cs typeface="Calibri"/>
              </a:rPr>
              <a:t>s</a:t>
            </a:r>
            <a:r>
              <a:rPr sz="500" spc="-15" dirty="0">
                <a:latin typeface="Calibri"/>
                <a:cs typeface="Calibri"/>
              </a:rPr>
              <a:t>:</a:t>
            </a:r>
            <a:endParaRPr sz="500" dirty="0">
              <a:latin typeface="Calibri"/>
              <a:cs typeface="Calibri"/>
            </a:endParaRPr>
          </a:p>
          <a:p>
            <a:pPr marL="27305" algn="ctr">
              <a:lnSpc>
                <a:spcPct val="100000"/>
              </a:lnSpc>
              <a:spcBef>
                <a:spcPts val="335"/>
              </a:spcBef>
              <a:tabLst>
                <a:tab pos="1424305" algn="l"/>
              </a:tabLst>
            </a:pPr>
            <a:r>
              <a:rPr sz="500" spc="-10" dirty="0">
                <a:latin typeface="Calibri"/>
                <a:cs typeface="Calibri"/>
              </a:rPr>
              <a:t>Vi</a:t>
            </a:r>
            <a:r>
              <a:rPr sz="500" spc="5" dirty="0">
                <a:latin typeface="Calibri"/>
                <a:cs typeface="Calibri"/>
              </a:rPr>
              <a:t>t</a:t>
            </a:r>
            <a:r>
              <a:rPr sz="500" dirty="0">
                <a:latin typeface="Calibri"/>
                <a:cs typeface="Calibri"/>
              </a:rPr>
              <a:t>a</a:t>
            </a:r>
            <a:r>
              <a:rPr sz="500" spc="5" dirty="0">
                <a:latin typeface="Calibri"/>
                <a:cs typeface="Calibri"/>
              </a:rPr>
              <a:t>l</a:t>
            </a:r>
            <a:r>
              <a:rPr sz="500" spc="10" dirty="0">
                <a:latin typeface="Calibri"/>
                <a:cs typeface="Calibri"/>
              </a:rPr>
              <a:t>T</a:t>
            </a:r>
            <a:r>
              <a:rPr sz="500" dirty="0">
                <a:latin typeface="Calibri"/>
                <a:cs typeface="Calibri"/>
              </a:rPr>
              <a:t>a</a:t>
            </a:r>
            <a:r>
              <a:rPr sz="500" spc="5" dirty="0">
                <a:latin typeface="Calibri"/>
                <a:cs typeface="Calibri"/>
              </a:rPr>
              <a:t>l</a:t>
            </a:r>
            <a:r>
              <a:rPr sz="500" spc="15" dirty="0">
                <a:latin typeface="Calibri"/>
                <a:cs typeface="Calibri"/>
              </a:rPr>
              <a:t>k</a:t>
            </a:r>
            <a:r>
              <a:rPr sz="500" spc="-15" dirty="0">
                <a:latin typeface="Calibri"/>
                <a:cs typeface="Calibri"/>
              </a:rPr>
              <a:t> </a:t>
            </a:r>
            <a:r>
              <a:rPr sz="500" spc="10" dirty="0">
                <a:latin typeface="Calibri"/>
                <a:cs typeface="Calibri"/>
              </a:rPr>
              <a:t>T</a:t>
            </a:r>
            <a:r>
              <a:rPr sz="500" spc="5" dirty="0">
                <a:latin typeface="Calibri"/>
                <a:cs typeface="Calibri"/>
              </a:rPr>
              <a:t>ip</a:t>
            </a:r>
            <a:r>
              <a:rPr sz="500" spc="10" dirty="0">
                <a:latin typeface="Calibri"/>
                <a:cs typeface="Calibri"/>
              </a:rPr>
              <a:t>s</a:t>
            </a:r>
            <a:r>
              <a:rPr sz="500" spc="-10" dirty="0">
                <a:latin typeface="Calibri"/>
                <a:cs typeface="Calibri"/>
              </a:rPr>
              <a:t> </a:t>
            </a:r>
            <a:r>
              <a:rPr sz="500" spc="-5" dirty="0">
                <a:latin typeface="Calibri"/>
                <a:cs typeface="Calibri"/>
              </a:rPr>
              <a:t>(</a:t>
            </a:r>
            <a:r>
              <a:rPr sz="500" spc="15" dirty="0">
                <a:latin typeface="Calibri"/>
                <a:cs typeface="Calibri"/>
              </a:rPr>
              <a:t>C</a:t>
            </a:r>
            <a:r>
              <a:rPr sz="500" spc="5" dirty="0">
                <a:latin typeface="Calibri"/>
                <a:cs typeface="Calibri"/>
              </a:rPr>
              <a:t>ommu</a:t>
            </a:r>
            <a:r>
              <a:rPr sz="500" spc="10" dirty="0">
                <a:latin typeface="Calibri"/>
                <a:cs typeface="Calibri"/>
              </a:rPr>
              <a:t>n</a:t>
            </a:r>
            <a:r>
              <a:rPr sz="500" spc="5" dirty="0">
                <a:latin typeface="Calibri"/>
                <a:cs typeface="Calibri"/>
              </a:rPr>
              <a:t>ic</a:t>
            </a:r>
            <a:r>
              <a:rPr sz="500" dirty="0">
                <a:latin typeface="Calibri"/>
                <a:cs typeface="Calibri"/>
              </a:rPr>
              <a:t>a</a:t>
            </a:r>
            <a:r>
              <a:rPr sz="500" spc="5" dirty="0">
                <a:latin typeface="Calibri"/>
                <a:cs typeface="Calibri"/>
              </a:rPr>
              <a:t>tio</a:t>
            </a:r>
            <a:r>
              <a:rPr sz="500" spc="10" dirty="0">
                <a:latin typeface="Calibri"/>
                <a:cs typeface="Calibri"/>
              </a:rPr>
              <a:t>n</a:t>
            </a:r>
            <a:r>
              <a:rPr sz="500" dirty="0">
                <a:latin typeface="Calibri"/>
                <a:cs typeface="Calibri"/>
              </a:rPr>
              <a:t>)	</a:t>
            </a:r>
            <a:r>
              <a:rPr sz="500" spc="15" dirty="0">
                <a:latin typeface="Calibri"/>
                <a:cs typeface="Calibri"/>
              </a:rPr>
              <a:t>F</a:t>
            </a:r>
            <a:r>
              <a:rPr sz="500" spc="5" dirty="0">
                <a:latin typeface="Calibri"/>
                <a:cs typeface="Calibri"/>
              </a:rPr>
              <a:t>ast</a:t>
            </a:r>
            <a:r>
              <a:rPr sz="500" spc="-10" dirty="0">
                <a:latin typeface="Calibri"/>
                <a:cs typeface="Calibri"/>
              </a:rPr>
              <a:t> </a:t>
            </a:r>
            <a:r>
              <a:rPr sz="500" spc="15" dirty="0">
                <a:latin typeface="Calibri"/>
                <a:cs typeface="Calibri"/>
              </a:rPr>
              <a:t>F</a:t>
            </a:r>
            <a:r>
              <a:rPr sz="500" spc="5" dirty="0">
                <a:latin typeface="Calibri"/>
                <a:cs typeface="Calibri"/>
              </a:rPr>
              <a:t>act</a:t>
            </a:r>
            <a:r>
              <a:rPr sz="500" spc="10" dirty="0">
                <a:latin typeface="Calibri"/>
                <a:cs typeface="Calibri"/>
              </a:rPr>
              <a:t>s</a:t>
            </a:r>
            <a:r>
              <a:rPr sz="500" spc="-10" dirty="0">
                <a:latin typeface="Calibri"/>
                <a:cs typeface="Calibri"/>
              </a:rPr>
              <a:t> </a:t>
            </a:r>
            <a:r>
              <a:rPr sz="500" spc="-5" dirty="0">
                <a:latin typeface="Calibri"/>
                <a:cs typeface="Calibri"/>
              </a:rPr>
              <a:t>(</a:t>
            </a:r>
            <a:r>
              <a:rPr sz="500" spc="30" dirty="0">
                <a:latin typeface="Calibri"/>
                <a:cs typeface="Calibri"/>
              </a:rPr>
              <a:t>S</a:t>
            </a:r>
            <a:r>
              <a:rPr sz="500" spc="5" dirty="0">
                <a:latin typeface="Calibri"/>
                <a:cs typeface="Calibri"/>
              </a:rPr>
              <a:t>ympto</a:t>
            </a:r>
            <a:r>
              <a:rPr sz="500" spc="10" dirty="0">
                <a:latin typeface="Calibri"/>
                <a:cs typeface="Calibri"/>
              </a:rPr>
              <a:t>m</a:t>
            </a:r>
            <a:r>
              <a:rPr sz="500" spc="-15" dirty="0">
                <a:latin typeface="Calibri"/>
                <a:cs typeface="Calibri"/>
              </a:rPr>
              <a:t> </a:t>
            </a:r>
            <a:r>
              <a:rPr sz="500" spc="-70" dirty="0">
                <a:latin typeface="Calibri"/>
                <a:cs typeface="Calibri"/>
              </a:rPr>
              <a:t>M</a:t>
            </a:r>
            <a:r>
              <a:rPr sz="500" dirty="0">
                <a:latin typeface="Calibri"/>
                <a:cs typeface="Calibri"/>
              </a:rPr>
              <a:t>a</a:t>
            </a:r>
            <a:r>
              <a:rPr sz="500" spc="10" dirty="0">
                <a:latin typeface="Calibri"/>
                <a:cs typeface="Calibri"/>
              </a:rPr>
              <a:t>n</a:t>
            </a:r>
            <a:r>
              <a:rPr sz="500" dirty="0">
                <a:latin typeface="Calibri"/>
                <a:cs typeface="Calibri"/>
              </a:rPr>
              <a:t>a</a:t>
            </a:r>
            <a:r>
              <a:rPr sz="500" spc="10" dirty="0">
                <a:latin typeface="Calibri"/>
                <a:cs typeface="Calibri"/>
              </a:rPr>
              <a:t>g</a:t>
            </a:r>
            <a:r>
              <a:rPr sz="500" spc="-5" dirty="0">
                <a:latin typeface="Calibri"/>
                <a:cs typeface="Calibri"/>
              </a:rPr>
              <a:t>e</a:t>
            </a:r>
            <a:r>
              <a:rPr sz="500" spc="5" dirty="0">
                <a:latin typeface="Calibri"/>
                <a:cs typeface="Calibri"/>
              </a:rPr>
              <a:t>m</a:t>
            </a:r>
            <a:r>
              <a:rPr sz="500" spc="-5" dirty="0">
                <a:latin typeface="Calibri"/>
                <a:cs typeface="Calibri"/>
              </a:rPr>
              <a:t>e</a:t>
            </a:r>
            <a:r>
              <a:rPr sz="500" spc="10" dirty="0">
                <a:latin typeface="Calibri"/>
                <a:cs typeface="Calibri"/>
              </a:rPr>
              <a:t>n</a:t>
            </a:r>
            <a:r>
              <a:rPr sz="500" spc="5" dirty="0">
                <a:latin typeface="Calibri"/>
                <a:cs typeface="Calibri"/>
              </a:rPr>
              <a:t>t</a:t>
            </a:r>
            <a:r>
              <a:rPr sz="500" dirty="0">
                <a:latin typeface="Calibri"/>
                <a:cs typeface="Calibri"/>
              </a:rPr>
              <a:t>)</a:t>
            </a:r>
          </a:p>
          <a:p>
            <a:pPr marL="12065" marR="5080" algn="ctr">
              <a:lnSpc>
                <a:spcPct val="105000"/>
              </a:lnSpc>
              <a:spcBef>
                <a:spcPts val="170"/>
              </a:spcBef>
            </a:pPr>
            <a:r>
              <a:rPr sz="400" spc="5" dirty="0">
                <a:latin typeface="Calibri"/>
                <a:cs typeface="Calibri"/>
              </a:rPr>
              <a:t>Cu</a:t>
            </a:r>
            <a:r>
              <a:rPr sz="400" spc="-10" dirty="0">
                <a:latin typeface="Calibri"/>
                <a:cs typeface="Calibri"/>
              </a:rPr>
              <a:t>rr</a:t>
            </a:r>
            <a:r>
              <a:rPr sz="400" spc="-5" dirty="0">
                <a:latin typeface="Calibri"/>
                <a:cs typeface="Calibri"/>
              </a:rPr>
              <a:t>e</a:t>
            </a:r>
            <a:r>
              <a:rPr sz="400" spc="10" dirty="0">
                <a:latin typeface="Calibri"/>
                <a:cs typeface="Calibri"/>
              </a:rPr>
              <a:t>n</a:t>
            </a:r>
            <a:r>
              <a:rPr sz="400" dirty="0">
                <a:latin typeface="Calibri"/>
                <a:cs typeface="Calibri"/>
              </a:rPr>
              <a:t>t</a:t>
            </a:r>
            <a:r>
              <a:rPr sz="400" spc="-15" dirty="0">
                <a:latin typeface="Calibri"/>
                <a:cs typeface="Calibri"/>
              </a:rPr>
              <a:t> </a:t>
            </a:r>
            <a:r>
              <a:rPr sz="400" spc="5" dirty="0">
                <a:latin typeface="Calibri"/>
                <a:cs typeface="Calibri"/>
              </a:rPr>
              <a:t>a</a:t>
            </a:r>
            <a:r>
              <a:rPr sz="400" spc="10" dirty="0">
                <a:latin typeface="Calibri"/>
                <a:cs typeface="Calibri"/>
              </a:rPr>
              <a:t>s</a:t>
            </a:r>
            <a:r>
              <a:rPr sz="400" spc="-25" dirty="0">
                <a:latin typeface="Calibri"/>
                <a:cs typeface="Calibri"/>
              </a:rPr>
              <a:t> </a:t>
            </a:r>
            <a:r>
              <a:rPr sz="400" spc="-5" dirty="0">
                <a:latin typeface="Calibri"/>
                <a:cs typeface="Calibri"/>
              </a:rPr>
              <a:t>o</a:t>
            </a:r>
            <a:r>
              <a:rPr sz="400" spc="-10" dirty="0">
                <a:latin typeface="Calibri"/>
                <a:cs typeface="Calibri"/>
              </a:rPr>
              <a:t>f</a:t>
            </a:r>
            <a:r>
              <a:rPr sz="400" spc="-20" dirty="0">
                <a:latin typeface="Calibri"/>
                <a:cs typeface="Calibri"/>
              </a:rPr>
              <a:t> </a:t>
            </a:r>
            <a:r>
              <a:rPr sz="400" spc="-5" dirty="0">
                <a:latin typeface="Calibri"/>
                <a:cs typeface="Calibri"/>
              </a:rPr>
              <a:t>3</a:t>
            </a:r>
            <a:r>
              <a:rPr sz="400" spc="-25" dirty="0">
                <a:latin typeface="Calibri"/>
                <a:cs typeface="Calibri"/>
              </a:rPr>
              <a:t>/</a:t>
            </a:r>
            <a:r>
              <a:rPr sz="400" spc="-10" dirty="0">
                <a:latin typeface="Calibri"/>
                <a:cs typeface="Calibri"/>
              </a:rPr>
              <a:t>27</a:t>
            </a:r>
            <a:r>
              <a:rPr sz="400" spc="-15" dirty="0">
                <a:latin typeface="Calibri"/>
                <a:cs typeface="Calibri"/>
              </a:rPr>
              <a:t>/</a:t>
            </a:r>
            <a:r>
              <a:rPr sz="400" spc="-5" dirty="0">
                <a:latin typeface="Calibri"/>
                <a:cs typeface="Calibri"/>
              </a:rPr>
              <a:t>2020.</a:t>
            </a:r>
            <a:r>
              <a:rPr sz="400" spc="-20" dirty="0">
                <a:latin typeface="Calibri"/>
                <a:cs typeface="Calibri"/>
              </a:rPr>
              <a:t> </a:t>
            </a:r>
            <a:r>
              <a:rPr lang="en-US" sz="400" spc="-20" dirty="0" smtClean="0">
                <a:latin typeface="Calibri"/>
                <a:cs typeface="Calibri"/>
              </a:rPr>
              <a:t>Created by </a:t>
            </a:r>
            <a:r>
              <a:rPr sz="400" spc="20" dirty="0" smtClean="0">
                <a:latin typeface="Calibri"/>
                <a:cs typeface="Calibri"/>
              </a:rPr>
              <a:t>S</a:t>
            </a:r>
            <a:r>
              <a:rPr sz="400" dirty="0" smtClean="0">
                <a:latin typeface="Calibri"/>
                <a:cs typeface="Calibri"/>
              </a:rPr>
              <a:t>t</a:t>
            </a:r>
            <a:r>
              <a:rPr sz="400" spc="5" dirty="0" smtClean="0">
                <a:latin typeface="Calibri"/>
                <a:cs typeface="Calibri"/>
              </a:rPr>
              <a:t>a</a:t>
            </a:r>
            <a:r>
              <a:rPr sz="400" spc="10" dirty="0" smtClean="0">
                <a:latin typeface="Calibri"/>
                <a:cs typeface="Calibri"/>
              </a:rPr>
              <a:t>n</a:t>
            </a:r>
            <a:r>
              <a:rPr sz="400" spc="-15" dirty="0" smtClean="0">
                <a:latin typeface="Calibri"/>
                <a:cs typeface="Calibri"/>
              </a:rPr>
              <a:t>f</a:t>
            </a:r>
            <a:r>
              <a:rPr sz="400" spc="-5" dirty="0" smtClean="0">
                <a:latin typeface="Calibri"/>
                <a:cs typeface="Calibri"/>
              </a:rPr>
              <a:t>o</a:t>
            </a:r>
            <a:r>
              <a:rPr sz="400" spc="-10" dirty="0" smtClean="0">
                <a:latin typeface="Calibri"/>
                <a:cs typeface="Calibri"/>
              </a:rPr>
              <a:t>r</a:t>
            </a:r>
            <a:r>
              <a:rPr sz="400" spc="10" dirty="0" smtClean="0">
                <a:latin typeface="Calibri"/>
                <a:cs typeface="Calibri"/>
              </a:rPr>
              <a:t>d</a:t>
            </a:r>
            <a:r>
              <a:rPr sz="400" spc="-15" dirty="0" smtClean="0">
                <a:latin typeface="Calibri"/>
                <a:cs typeface="Calibri"/>
              </a:rPr>
              <a:t> </a:t>
            </a:r>
            <a:r>
              <a:rPr sz="400" spc="10" dirty="0">
                <a:latin typeface="Calibri"/>
                <a:cs typeface="Calibri"/>
              </a:rPr>
              <a:t>H</a:t>
            </a:r>
            <a:r>
              <a:rPr sz="400" spc="-5" dirty="0">
                <a:latin typeface="Calibri"/>
                <a:cs typeface="Calibri"/>
              </a:rPr>
              <a:t>e</a:t>
            </a:r>
            <a:r>
              <a:rPr sz="400" spc="5" dirty="0">
                <a:latin typeface="Calibri"/>
                <a:cs typeface="Calibri"/>
              </a:rPr>
              <a:t>al</a:t>
            </a:r>
            <a:r>
              <a:rPr sz="400" dirty="0">
                <a:latin typeface="Calibri"/>
                <a:cs typeface="Calibri"/>
              </a:rPr>
              <a:t>t</a:t>
            </a:r>
            <a:r>
              <a:rPr sz="400" spc="5" dirty="0">
                <a:latin typeface="Calibri"/>
                <a:cs typeface="Calibri"/>
              </a:rPr>
              <a:t>h</a:t>
            </a:r>
            <a:r>
              <a:rPr sz="400" spc="-25" dirty="0">
                <a:latin typeface="Calibri"/>
                <a:cs typeface="Calibri"/>
              </a:rPr>
              <a:t> </a:t>
            </a:r>
            <a:r>
              <a:rPr sz="400" spc="10" dirty="0" smtClean="0">
                <a:latin typeface="Calibri"/>
                <a:cs typeface="Calibri"/>
              </a:rPr>
              <a:t>C</a:t>
            </a:r>
            <a:r>
              <a:rPr sz="400" spc="5" dirty="0" smtClean="0">
                <a:latin typeface="Calibri"/>
                <a:cs typeface="Calibri"/>
              </a:rPr>
              <a:t>a</a:t>
            </a:r>
            <a:r>
              <a:rPr sz="400" spc="-10" dirty="0" smtClean="0">
                <a:latin typeface="Calibri"/>
                <a:cs typeface="Calibri"/>
              </a:rPr>
              <a:t>r</a:t>
            </a:r>
            <a:r>
              <a:rPr sz="400" spc="-5" dirty="0" smtClean="0">
                <a:latin typeface="Calibri"/>
                <a:cs typeface="Calibri"/>
              </a:rPr>
              <a:t>e</a:t>
            </a:r>
            <a:r>
              <a:rPr lang="en-US" sz="400" spc="-5" dirty="0" smtClean="0">
                <a:latin typeface="Calibri"/>
                <a:cs typeface="Calibri"/>
              </a:rPr>
              <a:t> and adapted by the Center to Advance Palliative Care</a:t>
            </a:r>
            <a:r>
              <a:rPr sz="400" spc="-5" dirty="0" smtClean="0">
                <a:latin typeface="Calibri"/>
                <a:cs typeface="Calibri"/>
              </a:rPr>
              <a:t>.</a:t>
            </a:r>
            <a:r>
              <a:rPr sz="400" spc="-15" dirty="0" smtClean="0">
                <a:latin typeface="Calibri"/>
                <a:cs typeface="Calibri"/>
              </a:rPr>
              <a:t> </a:t>
            </a:r>
            <a:r>
              <a:rPr sz="400" spc="-15" dirty="0">
                <a:latin typeface="Calibri"/>
                <a:cs typeface="Calibri"/>
              </a:rPr>
              <a:t>A</a:t>
            </a:r>
            <a:r>
              <a:rPr sz="400" dirty="0">
                <a:latin typeface="Calibri"/>
                <a:cs typeface="Calibri"/>
              </a:rPr>
              <a:t>c</a:t>
            </a:r>
            <a:r>
              <a:rPr sz="400" spc="10" dirty="0">
                <a:latin typeface="Calibri"/>
                <a:cs typeface="Calibri"/>
              </a:rPr>
              <a:t>kn</a:t>
            </a:r>
            <a:r>
              <a:rPr sz="400" spc="-5" dirty="0">
                <a:latin typeface="Calibri"/>
                <a:cs typeface="Calibri"/>
              </a:rPr>
              <a:t>o</a:t>
            </a:r>
            <a:r>
              <a:rPr sz="400" dirty="0">
                <a:latin typeface="Calibri"/>
                <a:cs typeface="Calibri"/>
              </a:rPr>
              <a:t>w</a:t>
            </a:r>
            <a:r>
              <a:rPr sz="400" spc="5" dirty="0">
                <a:latin typeface="Calibri"/>
                <a:cs typeface="Calibri"/>
              </a:rPr>
              <a:t>l</a:t>
            </a:r>
            <a:r>
              <a:rPr sz="400" spc="-5" dirty="0">
                <a:latin typeface="Calibri"/>
                <a:cs typeface="Calibri"/>
              </a:rPr>
              <a:t>e</a:t>
            </a:r>
            <a:r>
              <a:rPr sz="400" spc="10" dirty="0">
                <a:latin typeface="Calibri"/>
                <a:cs typeface="Calibri"/>
              </a:rPr>
              <a:t>d</a:t>
            </a:r>
            <a:r>
              <a:rPr sz="400" spc="5" dirty="0">
                <a:latin typeface="Calibri"/>
                <a:cs typeface="Calibri"/>
              </a:rPr>
              <a:t>g</a:t>
            </a:r>
            <a:r>
              <a:rPr sz="400" spc="-5" dirty="0">
                <a:latin typeface="Calibri"/>
                <a:cs typeface="Calibri"/>
              </a:rPr>
              <a:t>e</a:t>
            </a:r>
            <a:r>
              <a:rPr sz="400" spc="10" dirty="0">
                <a:latin typeface="Calibri"/>
                <a:cs typeface="Calibri"/>
              </a:rPr>
              <a:t>m</a:t>
            </a:r>
            <a:r>
              <a:rPr sz="400" spc="-5" dirty="0">
                <a:latin typeface="Calibri"/>
                <a:cs typeface="Calibri"/>
              </a:rPr>
              <a:t>e</a:t>
            </a:r>
            <a:r>
              <a:rPr sz="400" spc="10" dirty="0">
                <a:latin typeface="Calibri"/>
                <a:cs typeface="Calibri"/>
              </a:rPr>
              <a:t>n</a:t>
            </a:r>
            <a:r>
              <a:rPr sz="400" dirty="0">
                <a:latin typeface="Calibri"/>
                <a:cs typeface="Calibri"/>
              </a:rPr>
              <a:t>ts</a:t>
            </a:r>
            <a:r>
              <a:rPr sz="400" spc="-10" dirty="0">
                <a:latin typeface="Calibri"/>
                <a:cs typeface="Calibri"/>
              </a:rPr>
              <a:t>:</a:t>
            </a:r>
            <a:r>
              <a:rPr sz="400" spc="-20" dirty="0">
                <a:latin typeface="Calibri"/>
                <a:cs typeface="Calibri"/>
              </a:rPr>
              <a:t> </a:t>
            </a:r>
            <a:r>
              <a:rPr sz="400" spc="-60" dirty="0">
                <a:latin typeface="Calibri"/>
                <a:cs typeface="Calibri"/>
              </a:rPr>
              <a:t>M</a:t>
            </a:r>
            <a:r>
              <a:rPr sz="400" spc="-10" dirty="0">
                <a:latin typeface="Calibri"/>
                <a:cs typeface="Calibri"/>
              </a:rPr>
              <a:t>G</a:t>
            </a:r>
            <a:r>
              <a:rPr sz="400" spc="10" dirty="0">
                <a:latin typeface="Calibri"/>
                <a:cs typeface="Calibri"/>
              </a:rPr>
              <a:t>H</a:t>
            </a:r>
            <a:r>
              <a:rPr sz="400" spc="-15" dirty="0">
                <a:latin typeface="Calibri"/>
                <a:cs typeface="Calibri"/>
              </a:rPr>
              <a:t> </a:t>
            </a:r>
            <a:r>
              <a:rPr sz="400" spc="10" dirty="0">
                <a:latin typeface="Calibri"/>
                <a:cs typeface="Calibri"/>
              </a:rPr>
              <a:t>C</a:t>
            </a:r>
            <a:r>
              <a:rPr sz="400" spc="-5" dirty="0">
                <a:latin typeface="Calibri"/>
                <a:cs typeface="Calibri"/>
              </a:rPr>
              <a:t>o</a:t>
            </a:r>
            <a:r>
              <a:rPr sz="400" spc="10" dirty="0">
                <a:latin typeface="Calibri"/>
                <a:cs typeface="Calibri"/>
              </a:rPr>
              <a:t>n</a:t>
            </a:r>
            <a:r>
              <a:rPr sz="400" dirty="0">
                <a:latin typeface="Calibri"/>
                <a:cs typeface="Calibri"/>
              </a:rPr>
              <a:t>t</a:t>
            </a:r>
            <a:r>
              <a:rPr sz="400" spc="5" dirty="0">
                <a:latin typeface="Calibri"/>
                <a:cs typeface="Calibri"/>
              </a:rPr>
              <a:t>i</a:t>
            </a:r>
            <a:r>
              <a:rPr sz="400" spc="10" dirty="0">
                <a:latin typeface="Calibri"/>
                <a:cs typeface="Calibri"/>
              </a:rPr>
              <a:t>n</a:t>
            </a:r>
            <a:r>
              <a:rPr sz="400" spc="-5" dirty="0">
                <a:latin typeface="Calibri"/>
                <a:cs typeface="Calibri"/>
              </a:rPr>
              <a:t>uu</a:t>
            </a:r>
            <a:r>
              <a:rPr sz="400" spc="5" dirty="0">
                <a:latin typeface="Calibri"/>
                <a:cs typeface="Calibri"/>
              </a:rPr>
              <a:t>m</a:t>
            </a:r>
            <a:r>
              <a:rPr sz="400" spc="-10" dirty="0">
                <a:latin typeface="Calibri"/>
                <a:cs typeface="Calibri"/>
              </a:rPr>
              <a:t> </a:t>
            </a:r>
            <a:r>
              <a:rPr sz="400" spc="10" dirty="0">
                <a:latin typeface="Calibri"/>
                <a:cs typeface="Calibri"/>
              </a:rPr>
              <a:t>p</a:t>
            </a:r>
            <a:r>
              <a:rPr sz="400" spc="-10" dirty="0">
                <a:latin typeface="Calibri"/>
                <a:cs typeface="Calibri"/>
              </a:rPr>
              <a:t>r</a:t>
            </a:r>
            <a:r>
              <a:rPr sz="400" spc="-5" dirty="0">
                <a:latin typeface="Calibri"/>
                <a:cs typeface="Calibri"/>
              </a:rPr>
              <a:t>o</a:t>
            </a:r>
            <a:r>
              <a:rPr sz="400" dirty="0">
                <a:latin typeface="Calibri"/>
                <a:cs typeface="Calibri"/>
              </a:rPr>
              <a:t>j</a:t>
            </a:r>
            <a:r>
              <a:rPr sz="400" spc="-5" dirty="0">
                <a:latin typeface="Calibri"/>
                <a:cs typeface="Calibri"/>
              </a:rPr>
              <a:t>e</a:t>
            </a:r>
            <a:r>
              <a:rPr sz="400" spc="15" dirty="0">
                <a:latin typeface="Calibri"/>
                <a:cs typeface="Calibri"/>
              </a:rPr>
              <a:t>c</a:t>
            </a:r>
            <a:r>
              <a:rPr sz="400" dirty="0">
                <a:latin typeface="Calibri"/>
                <a:cs typeface="Calibri"/>
              </a:rPr>
              <a:t>t</a:t>
            </a:r>
            <a:r>
              <a:rPr sz="400" spc="-5" dirty="0">
                <a:latin typeface="Calibri"/>
                <a:cs typeface="Calibri"/>
              </a:rPr>
              <a:t>,</a:t>
            </a:r>
            <a:r>
              <a:rPr sz="400" spc="-20" dirty="0">
                <a:latin typeface="Calibri"/>
                <a:cs typeface="Calibri"/>
              </a:rPr>
              <a:t> </a:t>
            </a:r>
            <a:r>
              <a:rPr sz="400" spc="10" dirty="0">
                <a:latin typeface="Calibri"/>
                <a:cs typeface="Calibri"/>
              </a:rPr>
              <a:t>C</a:t>
            </a:r>
            <a:r>
              <a:rPr sz="400" spc="-30" dirty="0">
                <a:latin typeface="Calibri"/>
                <a:cs typeface="Calibri"/>
              </a:rPr>
              <a:t>A</a:t>
            </a:r>
            <a:r>
              <a:rPr sz="400" spc="10" dirty="0">
                <a:latin typeface="Calibri"/>
                <a:cs typeface="Calibri"/>
              </a:rPr>
              <a:t>PC</a:t>
            </a:r>
            <a:r>
              <a:rPr sz="400" spc="-5" dirty="0">
                <a:latin typeface="Calibri"/>
                <a:cs typeface="Calibri"/>
              </a:rPr>
              <a:t>,</a:t>
            </a:r>
            <a:r>
              <a:rPr sz="400" spc="-20" dirty="0">
                <a:latin typeface="Calibri"/>
                <a:cs typeface="Calibri"/>
              </a:rPr>
              <a:t> </a:t>
            </a:r>
            <a:r>
              <a:rPr sz="400" spc="-35" dirty="0">
                <a:latin typeface="Calibri"/>
                <a:cs typeface="Calibri"/>
              </a:rPr>
              <a:t>V</a:t>
            </a:r>
            <a:r>
              <a:rPr sz="400" spc="5" dirty="0">
                <a:latin typeface="Calibri"/>
                <a:cs typeface="Calibri"/>
              </a:rPr>
              <a:t>i</a:t>
            </a:r>
            <a:r>
              <a:rPr sz="400" dirty="0">
                <a:latin typeface="Calibri"/>
                <a:cs typeface="Calibri"/>
              </a:rPr>
              <a:t>t</a:t>
            </a:r>
            <a:r>
              <a:rPr sz="400" spc="5" dirty="0">
                <a:latin typeface="Calibri"/>
                <a:cs typeface="Calibri"/>
              </a:rPr>
              <a:t>al</a:t>
            </a:r>
            <a:r>
              <a:rPr sz="400" spc="10" dirty="0">
                <a:latin typeface="Calibri"/>
                <a:cs typeface="Calibri"/>
              </a:rPr>
              <a:t>T</a:t>
            </a:r>
            <a:r>
              <a:rPr sz="400" spc="5" dirty="0">
                <a:latin typeface="Calibri"/>
                <a:cs typeface="Calibri"/>
              </a:rPr>
              <a:t>al</a:t>
            </a:r>
            <a:r>
              <a:rPr sz="400" spc="10" dirty="0">
                <a:latin typeface="Calibri"/>
                <a:cs typeface="Calibri"/>
              </a:rPr>
              <a:t>k</a:t>
            </a:r>
            <a:r>
              <a:rPr sz="400" spc="-5" dirty="0">
                <a:latin typeface="Calibri"/>
                <a:cs typeface="Calibri"/>
              </a:rPr>
              <a:t>,</a:t>
            </a:r>
            <a:r>
              <a:rPr sz="400" spc="-20" dirty="0">
                <a:latin typeface="Calibri"/>
                <a:cs typeface="Calibri"/>
              </a:rPr>
              <a:t> </a:t>
            </a:r>
            <a:r>
              <a:rPr sz="400" spc="-10" dirty="0">
                <a:latin typeface="Calibri"/>
                <a:cs typeface="Calibri"/>
              </a:rPr>
              <a:t>G</a:t>
            </a:r>
            <a:r>
              <a:rPr sz="400" spc="5" dirty="0">
                <a:latin typeface="Calibri"/>
                <a:cs typeface="Calibri"/>
              </a:rPr>
              <a:t>a</a:t>
            </a:r>
            <a:r>
              <a:rPr sz="400" spc="-10" dirty="0">
                <a:latin typeface="Calibri"/>
                <a:cs typeface="Calibri"/>
              </a:rPr>
              <a:t>r</a:t>
            </a:r>
            <a:r>
              <a:rPr sz="400" spc="5" dirty="0">
                <a:latin typeface="Calibri"/>
                <a:cs typeface="Calibri"/>
              </a:rPr>
              <a:t>y</a:t>
            </a:r>
            <a:r>
              <a:rPr sz="400" spc="-15" dirty="0">
                <a:latin typeface="Calibri"/>
                <a:cs typeface="Calibri"/>
              </a:rPr>
              <a:t> </a:t>
            </a:r>
            <a:r>
              <a:rPr sz="400" spc="10" dirty="0">
                <a:latin typeface="Calibri"/>
                <a:cs typeface="Calibri"/>
              </a:rPr>
              <a:t>H</a:t>
            </a:r>
            <a:r>
              <a:rPr sz="400" dirty="0">
                <a:latin typeface="Calibri"/>
                <a:cs typeface="Calibri"/>
              </a:rPr>
              <a:t>si</a:t>
            </a:r>
            <a:r>
              <a:rPr sz="400" spc="15" dirty="0">
                <a:latin typeface="Calibri"/>
                <a:cs typeface="Calibri"/>
              </a:rPr>
              <a:t>n</a:t>
            </a:r>
            <a:r>
              <a:rPr sz="400" spc="-5" dirty="0">
                <a:latin typeface="Calibri"/>
                <a:cs typeface="Calibri"/>
              </a:rPr>
              <a:t>,</a:t>
            </a:r>
            <a:r>
              <a:rPr sz="400" spc="-20" dirty="0">
                <a:latin typeface="Calibri"/>
                <a:cs typeface="Calibri"/>
              </a:rPr>
              <a:t> </a:t>
            </a:r>
            <a:r>
              <a:rPr sz="400" spc="25" dirty="0">
                <a:latin typeface="Calibri"/>
                <a:cs typeface="Calibri"/>
              </a:rPr>
              <a:t>K</a:t>
            </a:r>
            <a:r>
              <a:rPr sz="400" spc="5" dirty="0">
                <a:latin typeface="Calibri"/>
                <a:cs typeface="Calibri"/>
              </a:rPr>
              <a:t>a</a:t>
            </a:r>
            <a:r>
              <a:rPr sz="400" spc="-10" dirty="0">
                <a:latin typeface="Calibri"/>
                <a:cs typeface="Calibri"/>
              </a:rPr>
              <a:t>r</a:t>
            </a:r>
            <a:r>
              <a:rPr sz="400" spc="10" dirty="0">
                <a:latin typeface="Calibri"/>
                <a:cs typeface="Calibri"/>
              </a:rPr>
              <a:t>l</a:t>
            </a:r>
            <a:r>
              <a:rPr sz="400" spc="-20" dirty="0">
                <a:latin typeface="Calibri"/>
                <a:cs typeface="Calibri"/>
              </a:rPr>
              <a:t> </a:t>
            </a:r>
            <a:r>
              <a:rPr sz="400" spc="30" dirty="0">
                <a:latin typeface="Calibri"/>
                <a:cs typeface="Calibri"/>
              </a:rPr>
              <a:t>L</a:t>
            </a:r>
            <a:r>
              <a:rPr sz="400" spc="-5" dirty="0">
                <a:latin typeface="Calibri"/>
                <a:cs typeface="Calibri"/>
              </a:rPr>
              <a:t>o</a:t>
            </a:r>
            <a:r>
              <a:rPr sz="400" spc="-10" dirty="0">
                <a:latin typeface="Calibri"/>
                <a:cs typeface="Calibri"/>
              </a:rPr>
              <a:t>r</a:t>
            </a:r>
            <a:r>
              <a:rPr sz="400" spc="-5" dirty="0">
                <a:latin typeface="Calibri"/>
                <a:cs typeface="Calibri"/>
              </a:rPr>
              <a:t>e</a:t>
            </a:r>
            <a:r>
              <a:rPr sz="400" spc="10" dirty="0">
                <a:latin typeface="Calibri"/>
                <a:cs typeface="Calibri"/>
              </a:rPr>
              <a:t>n</a:t>
            </a:r>
            <a:r>
              <a:rPr sz="400" spc="15" dirty="0">
                <a:latin typeface="Calibri"/>
                <a:cs typeface="Calibri"/>
              </a:rPr>
              <a:t>z</a:t>
            </a:r>
            <a:r>
              <a:rPr sz="400" spc="-5" dirty="0">
                <a:latin typeface="Calibri"/>
                <a:cs typeface="Calibri"/>
              </a:rPr>
              <a:t>,</a:t>
            </a:r>
            <a:r>
              <a:rPr sz="400" spc="-20" dirty="0">
                <a:latin typeface="Calibri"/>
                <a:cs typeface="Calibri"/>
              </a:rPr>
              <a:t> </a:t>
            </a:r>
            <a:r>
              <a:rPr sz="400" spc="20" dirty="0">
                <a:latin typeface="Calibri"/>
                <a:cs typeface="Calibri"/>
              </a:rPr>
              <a:t>S</a:t>
            </a:r>
            <a:r>
              <a:rPr sz="400" dirty="0">
                <a:latin typeface="Calibri"/>
                <a:cs typeface="Calibri"/>
              </a:rPr>
              <a:t>t</a:t>
            </a:r>
            <a:r>
              <a:rPr sz="400" spc="-5" dirty="0">
                <a:latin typeface="Calibri"/>
                <a:cs typeface="Calibri"/>
              </a:rPr>
              <a:t>e</a:t>
            </a:r>
            <a:r>
              <a:rPr sz="400" spc="10" dirty="0">
                <a:latin typeface="Calibri"/>
                <a:cs typeface="Calibri"/>
              </a:rPr>
              <a:t>p</a:t>
            </a:r>
            <a:r>
              <a:rPr sz="400" spc="-5" dirty="0">
                <a:latin typeface="Calibri"/>
                <a:cs typeface="Calibri"/>
              </a:rPr>
              <a:t>h</a:t>
            </a:r>
            <a:r>
              <a:rPr sz="400" spc="5" dirty="0">
                <a:latin typeface="Calibri"/>
                <a:cs typeface="Calibri"/>
              </a:rPr>
              <a:t>a</a:t>
            </a:r>
            <a:r>
              <a:rPr sz="400" spc="10" dirty="0">
                <a:latin typeface="Calibri"/>
                <a:cs typeface="Calibri"/>
              </a:rPr>
              <a:t>n</a:t>
            </a:r>
            <a:r>
              <a:rPr sz="400" spc="5" dirty="0">
                <a:latin typeface="Calibri"/>
                <a:cs typeface="Calibri"/>
              </a:rPr>
              <a:t>i</a:t>
            </a:r>
            <a:r>
              <a:rPr sz="400" spc="-5" dirty="0">
                <a:latin typeface="Calibri"/>
                <a:cs typeface="Calibri"/>
              </a:rPr>
              <a:t>e </a:t>
            </a:r>
            <a:r>
              <a:rPr sz="400" spc="10" dirty="0">
                <a:latin typeface="Calibri"/>
                <a:cs typeface="Calibri"/>
              </a:rPr>
              <a:t>H</a:t>
            </a:r>
            <a:r>
              <a:rPr sz="400" dirty="0">
                <a:latin typeface="Calibri"/>
                <a:cs typeface="Calibri"/>
              </a:rPr>
              <a:t>a</a:t>
            </a:r>
            <a:r>
              <a:rPr sz="400" spc="-10" dirty="0">
                <a:latin typeface="Calibri"/>
                <a:cs typeface="Calibri"/>
              </a:rPr>
              <a:t>r</a:t>
            </a:r>
            <a:r>
              <a:rPr sz="400" spc="10" dirty="0">
                <a:latin typeface="Calibri"/>
                <a:cs typeface="Calibri"/>
              </a:rPr>
              <a:t>m</a:t>
            </a:r>
            <a:r>
              <a:rPr sz="400" spc="5" dirty="0">
                <a:latin typeface="Calibri"/>
                <a:cs typeface="Calibri"/>
              </a:rPr>
              <a:t>a</a:t>
            </a:r>
            <a:r>
              <a:rPr sz="400" spc="10" dirty="0">
                <a:latin typeface="Calibri"/>
                <a:cs typeface="Calibri"/>
              </a:rPr>
              <a:t>n</a:t>
            </a:r>
            <a:r>
              <a:rPr sz="400" spc="-5" dirty="0">
                <a:latin typeface="Calibri"/>
                <a:cs typeface="Calibri"/>
              </a:rPr>
              <a:t>,</a:t>
            </a:r>
            <a:r>
              <a:rPr sz="400" spc="-15" dirty="0">
                <a:latin typeface="Calibri"/>
                <a:cs typeface="Calibri"/>
              </a:rPr>
              <a:t> </a:t>
            </a:r>
            <a:r>
              <a:rPr sz="400" spc="-25" dirty="0">
                <a:latin typeface="Calibri"/>
                <a:cs typeface="Calibri"/>
              </a:rPr>
              <a:t>A</a:t>
            </a:r>
            <a:r>
              <a:rPr sz="400" spc="5" dirty="0">
                <a:latin typeface="Calibri"/>
                <a:cs typeface="Calibri"/>
              </a:rPr>
              <a:t>s</a:t>
            </a:r>
            <a:r>
              <a:rPr sz="400" dirty="0">
                <a:latin typeface="Calibri"/>
                <a:cs typeface="Calibri"/>
              </a:rPr>
              <a:t>h</a:t>
            </a:r>
            <a:r>
              <a:rPr sz="400" spc="5" dirty="0">
                <a:latin typeface="Calibri"/>
                <a:cs typeface="Calibri"/>
              </a:rPr>
              <a:t>l</a:t>
            </a:r>
            <a:r>
              <a:rPr sz="400" dirty="0">
                <a:latin typeface="Calibri"/>
                <a:cs typeface="Calibri"/>
              </a:rPr>
              <a:t>ey</a:t>
            </a:r>
            <a:r>
              <a:rPr sz="400" spc="-15" dirty="0">
                <a:latin typeface="Calibri"/>
                <a:cs typeface="Calibri"/>
              </a:rPr>
              <a:t> </a:t>
            </a:r>
            <a:r>
              <a:rPr sz="400" spc="15" dirty="0">
                <a:latin typeface="Calibri"/>
                <a:cs typeface="Calibri"/>
              </a:rPr>
              <a:t>B</a:t>
            </a:r>
            <a:r>
              <a:rPr sz="400" spc="-10" dirty="0">
                <a:latin typeface="Calibri"/>
                <a:cs typeface="Calibri"/>
              </a:rPr>
              <a:t>r</a:t>
            </a:r>
            <a:r>
              <a:rPr sz="400" spc="5" dirty="0">
                <a:latin typeface="Calibri"/>
                <a:cs typeface="Calibri"/>
              </a:rPr>
              <a:t>agg</a:t>
            </a:r>
            <a:r>
              <a:rPr sz="400" spc="-5" dirty="0">
                <a:latin typeface="Calibri"/>
                <a:cs typeface="Calibri"/>
              </a:rPr>
              <a:t>,</a:t>
            </a:r>
            <a:r>
              <a:rPr sz="400" spc="-15" dirty="0">
                <a:latin typeface="Calibri"/>
                <a:cs typeface="Calibri"/>
              </a:rPr>
              <a:t> </a:t>
            </a:r>
            <a:r>
              <a:rPr sz="400" spc="20" dirty="0">
                <a:latin typeface="Calibri"/>
                <a:cs typeface="Calibri"/>
              </a:rPr>
              <a:t>S</a:t>
            </a:r>
            <a:r>
              <a:rPr sz="400" dirty="0">
                <a:latin typeface="Calibri"/>
                <a:cs typeface="Calibri"/>
              </a:rPr>
              <a:t>hi</a:t>
            </a:r>
            <a:r>
              <a:rPr sz="400" spc="-5" dirty="0">
                <a:latin typeface="Calibri"/>
                <a:cs typeface="Calibri"/>
              </a:rPr>
              <a:t>r</a:t>
            </a:r>
            <a:r>
              <a:rPr sz="400" dirty="0">
                <a:latin typeface="Calibri"/>
                <a:cs typeface="Calibri"/>
              </a:rPr>
              <a:t>een</a:t>
            </a:r>
            <a:r>
              <a:rPr sz="400" spc="-10" dirty="0">
                <a:latin typeface="Calibri"/>
                <a:cs typeface="Calibri"/>
              </a:rPr>
              <a:t> </a:t>
            </a:r>
            <a:r>
              <a:rPr sz="400" spc="5" dirty="0">
                <a:latin typeface="Calibri"/>
                <a:cs typeface="Calibri"/>
              </a:rPr>
              <a:t>Heida</a:t>
            </a:r>
            <a:r>
              <a:rPr sz="400" spc="-10" dirty="0">
                <a:latin typeface="Calibri"/>
                <a:cs typeface="Calibri"/>
              </a:rPr>
              <a:t>r</a:t>
            </a:r>
            <a:r>
              <a:rPr sz="400" dirty="0">
                <a:latin typeface="Calibri"/>
                <a:cs typeface="Calibri"/>
              </a:rPr>
              <a:t>i,</a:t>
            </a:r>
            <a:r>
              <a:rPr sz="400" spc="-15" dirty="0">
                <a:latin typeface="Calibri"/>
                <a:cs typeface="Calibri"/>
              </a:rPr>
              <a:t> </a:t>
            </a:r>
            <a:r>
              <a:rPr sz="400" spc="5" dirty="0">
                <a:latin typeface="Calibri"/>
                <a:cs typeface="Calibri"/>
              </a:rPr>
              <a:t>a</a:t>
            </a:r>
            <a:r>
              <a:rPr sz="400" spc="10" dirty="0">
                <a:latin typeface="Calibri"/>
                <a:cs typeface="Calibri"/>
              </a:rPr>
              <a:t>nd</a:t>
            </a:r>
            <a:r>
              <a:rPr sz="400" spc="-15" dirty="0">
                <a:latin typeface="Calibri"/>
                <a:cs typeface="Calibri"/>
              </a:rPr>
              <a:t> </a:t>
            </a:r>
            <a:r>
              <a:rPr sz="400" spc="-10">
                <a:latin typeface="Calibri"/>
                <a:cs typeface="Calibri"/>
              </a:rPr>
              <a:t>Gr</a:t>
            </a:r>
            <a:r>
              <a:rPr sz="400" spc="5">
                <a:latin typeface="Calibri"/>
                <a:cs typeface="Calibri"/>
              </a:rPr>
              <a:t>a</a:t>
            </a:r>
            <a:r>
              <a:rPr sz="400" spc="10">
                <a:latin typeface="Calibri"/>
                <a:cs typeface="Calibri"/>
              </a:rPr>
              <a:t>n</a:t>
            </a:r>
            <a:r>
              <a:rPr sz="400">
                <a:latin typeface="Calibri"/>
                <a:cs typeface="Calibri"/>
              </a:rPr>
              <a:t>t</a:t>
            </a:r>
            <a:r>
              <a:rPr sz="400" spc="-15">
                <a:latin typeface="Calibri"/>
                <a:cs typeface="Calibri"/>
              </a:rPr>
              <a:t> </a:t>
            </a:r>
            <a:r>
              <a:rPr sz="400" spc="5" smtClean="0">
                <a:latin typeface="Calibri"/>
                <a:cs typeface="Calibri"/>
              </a:rPr>
              <a:t>S</a:t>
            </a:r>
            <a:r>
              <a:rPr sz="400" spc="30" smtClean="0">
                <a:latin typeface="Calibri"/>
                <a:cs typeface="Calibri"/>
              </a:rPr>
              <a:t>m</a:t>
            </a:r>
            <a:r>
              <a:rPr sz="400" spc="5" smtClean="0">
                <a:latin typeface="Calibri"/>
                <a:cs typeface="Calibri"/>
              </a:rPr>
              <a:t>i</a:t>
            </a:r>
            <a:r>
              <a:rPr sz="400" smtClean="0">
                <a:latin typeface="Calibri"/>
                <a:cs typeface="Calibri"/>
              </a:rPr>
              <a:t>t</a:t>
            </a:r>
            <a:r>
              <a:rPr sz="400" spc="-5" smtClean="0">
                <a:latin typeface="Calibri"/>
                <a:cs typeface="Calibri"/>
              </a:rPr>
              <a:t>h</a:t>
            </a:r>
            <a:r>
              <a:rPr lang="en-US" sz="400" spc="-5" smtClean="0">
                <a:latin typeface="Calibri"/>
                <a:cs typeface="Calibri"/>
              </a:rPr>
              <a:t>.</a:t>
            </a:r>
            <a:endParaRPr sz="400" dirty="0">
              <a:latin typeface="Calibri"/>
              <a:cs typeface="Calibri"/>
            </a:endParaRPr>
          </a:p>
        </p:txBody>
      </p:sp>
      <p:sp>
        <p:nvSpPr>
          <p:cNvPr id="9" name="object 9"/>
          <p:cNvSpPr txBox="1"/>
          <p:nvPr/>
        </p:nvSpPr>
        <p:spPr>
          <a:xfrm>
            <a:off x="1504505" y="159908"/>
            <a:ext cx="1386205" cy="177800"/>
          </a:xfrm>
          <a:prstGeom prst="rect">
            <a:avLst/>
          </a:prstGeom>
        </p:spPr>
        <p:txBody>
          <a:bodyPr vert="horz" wrap="square" lIns="0" tIns="0" rIns="0" bIns="0" rtlCol="0">
            <a:spAutoFit/>
          </a:bodyPr>
          <a:lstStyle/>
          <a:p>
            <a:pPr marL="12700">
              <a:lnSpc>
                <a:spcPct val="100000"/>
              </a:lnSpc>
            </a:pPr>
            <a:r>
              <a:rPr sz="1200" b="1" spc="-10" dirty="0">
                <a:solidFill>
                  <a:srgbClr val="1D4999"/>
                </a:solidFill>
                <a:latin typeface="Calibri"/>
                <a:cs typeface="Calibri"/>
              </a:rPr>
              <a:t>C</a:t>
            </a:r>
            <a:r>
              <a:rPr sz="1200" b="1" spc="-5" dirty="0">
                <a:solidFill>
                  <a:srgbClr val="1D4999"/>
                </a:solidFill>
                <a:latin typeface="Calibri"/>
                <a:cs typeface="Calibri"/>
              </a:rPr>
              <a:t>ommuni</a:t>
            </a:r>
            <a:r>
              <a:rPr sz="1200" b="1" spc="-10" dirty="0">
                <a:solidFill>
                  <a:srgbClr val="1D4999"/>
                </a:solidFill>
                <a:latin typeface="Calibri"/>
                <a:cs typeface="Calibri"/>
              </a:rPr>
              <a:t>c</a:t>
            </a:r>
            <a:r>
              <a:rPr sz="1200" b="1" spc="-30" dirty="0">
                <a:solidFill>
                  <a:srgbClr val="1D4999"/>
                </a:solidFill>
                <a:latin typeface="Calibri"/>
                <a:cs typeface="Calibri"/>
              </a:rPr>
              <a:t>a</a:t>
            </a:r>
            <a:r>
              <a:rPr sz="1200" b="1" spc="-10" dirty="0">
                <a:solidFill>
                  <a:srgbClr val="1D4999"/>
                </a:solidFill>
                <a:latin typeface="Calibri"/>
                <a:cs typeface="Calibri"/>
              </a:rPr>
              <a:t>t</a:t>
            </a:r>
            <a:r>
              <a:rPr sz="1200" b="1" dirty="0">
                <a:solidFill>
                  <a:srgbClr val="1D4999"/>
                </a:solidFill>
                <a:latin typeface="Calibri"/>
                <a:cs typeface="Calibri"/>
              </a:rPr>
              <a:t>io</a:t>
            </a:r>
            <a:r>
              <a:rPr sz="1200" b="1" spc="-10" dirty="0">
                <a:solidFill>
                  <a:srgbClr val="1D4999"/>
                </a:solidFill>
                <a:latin typeface="Calibri"/>
                <a:cs typeface="Calibri"/>
              </a:rPr>
              <a:t>n</a:t>
            </a:r>
            <a:r>
              <a:rPr sz="1200" b="1" spc="10" dirty="0">
                <a:solidFill>
                  <a:srgbClr val="1D4999"/>
                </a:solidFill>
                <a:latin typeface="Calibri"/>
                <a:cs typeface="Calibri"/>
              </a:rPr>
              <a:t> </a:t>
            </a:r>
            <a:r>
              <a:rPr sz="1200" b="1" spc="-20" dirty="0">
                <a:solidFill>
                  <a:srgbClr val="1D4999"/>
                </a:solidFill>
                <a:latin typeface="Calibri"/>
                <a:cs typeface="Calibri"/>
              </a:rPr>
              <a:t>S</a:t>
            </a:r>
            <a:r>
              <a:rPr sz="1200" b="1" spc="-15" dirty="0">
                <a:solidFill>
                  <a:srgbClr val="1D4999"/>
                </a:solidFill>
                <a:latin typeface="Calibri"/>
                <a:cs typeface="Calibri"/>
              </a:rPr>
              <a:t>k</a:t>
            </a:r>
            <a:r>
              <a:rPr sz="1200" b="1" dirty="0">
                <a:solidFill>
                  <a:srgbClr val="1D4999"/>
                </a:solidFill>
                <a:latin typeface="Calibri"/>
                <a:cs typeface="Calibri"/>
              </a:rPr>
              <a:t>ill</a:t>
            </a:r>
            <a:r>
              <a:rPr sz="1200" b="1" spc="-5" dirty="0">
                <a:solidFill>
                  <a:srgbClr val="1D4999"/>
                </a:solidFill>
                <a:latin typeface="Calibri"/>
                <a:cs typeface="Calibri"/>
              </a:rPr>
              <a:t>s</a:t>
            </a:r>
            <a:endParaRPr sz="1200" dirty="0">
              <a:latin typeface="Calibri"/>
              <a:cs typeface="Calibri"/>
            </a:endParaRPr>
          </a:p>
        </p:txBody>
      </p:sp>
      <p:sp>
        <p:nvSpPr>
          <p:cNvPr id="11" name="object 11"/>
          <p:cNvSpPr txBox="1"/>
          <p:nvPr/>
        </p:nvSpPr>
        <p:spPr>
          <a:xfrm>
            <a:off x="420687" y="2439036"/>
            <a:ext cx="734695" cy="243840"/>
          </a:xfrm>
          <a:prstGeom prst="rect">
            <a:avLst/>
          </a:prstGeom>
        </p:spPr>
        <p:txBody>
          <a:bodyPr vert="horz" wrap="square" lIns="0" tIns="0" rIns="0" bIns="0" rtlCol="0">
            <a:spAutoFit/>
          </a:bodyPr>
          <a:lstStyle/>
          <a:p>
            <a:pPr marL="40640" marR="58419">
              <a:lnSpc>
                <a:spcPct val="100000"/>
              </a:lnSpc>
            </a:pPr>
            <a:r>
              <a:rPr sz="500" dirty="0">
                <a:latin typeface="Calibri"/>
                <a:cs typeface="Calibri"/>
              </a:rPr>
              <a:t>H</a:t>
            </a:r>
            <a:r>
              <a:rPr sz="500" spc="5" dirty="0">
                <a:latin typeface="Calibri"/>
                <a:cs typeface="Calibri"/>
              </a:rPr>
              <a:t>o</a:t>
            </a:r>
            <a:r>
              <a:rPr sz="500" dirty="0">
                <a:latin typeface="Calibri"/>
                <a:cs typeface="Calibri"/>
              </a:rPr>
              <a:t>w</a:t>
            </a:r>
            <a:r>
              <a:rPr sz="500" spc="-10" dirty="0">
                <a:latin typeface="Calibri"/>
                <a:cs typeface="Calibri"/>
              </a:rPr>
              <a:t> </a:t>
            </a:r>
            <a:r>
              <a:rPr sz="500" spc="5" dirty="0">
                <a:latin typeface="Calibri"/>
                <a:cs typeface="Calibri"/>
              </a:rPr>
              <a:t>c</a:t>
            </a:r>
            <a:r>
              <a:rPr sz="500" dirty="0">
                <a:latin typeface="Calibri"/>
                <a:cs typeface="Calibri"/>
              </a:rPr>
              <a:t>a</a:t>
            </a:r>
            <a:r>
              <a:rPr sz="500" spc="10" dirty="0">
                <a:latin typeface="Calibri"/>
                <a:cs typeface="Calibri"/>
              </a:rPr>
              <a:t>n</a:t>
            </a:r>
            <a:r>
              <a:rPr sz="500" spc="-15" dirty="0">
                <a:latin typeface="Calibri"/>
                <a:cs typeface="Calibri"/>
              </a:rPr>
              <a:t> </a:t>
            </a:r>
            <a:r>
              <a:rPr sz="500" spc="5" dirty="0">
                <a:latin typeface="Calibri"/>
                <a:cs typeface="Calibri"/>
              </a:rPr>
              <a:t>you</a:t>
            </a:r>
            <a:r>
              <a:rPr sz="500" spc="-10" dirty="0">
                <a:latin typeface="Calibri"/>
                <a:cs typeface="Calibri"/>
              </a:rPr>
              <a:t> </a:t>
            </a:r>
            <a:r>
              <a:rPr sz="500" spc="10" dirty="0">
                <a:latin typeface="Calibri"/>
                <a:cs typeface="Calibri"/>
              </a:rPr>
              <a:t>n</a:t>
            </a:r>
            <a:r>
              <a:rPr sz="500" spc="5" dirty="0">
                <a:latin typeface="Calibri"/>
                <a:cs typeface="Calibri"/>
              </a:rPr>
              <a:t>o</a:t>
            </a:r>
            <a:r>
              <a:rPr sz="500" dirty="0">
                <a:latin typeface="Calibri"/>
                <a:cs typeface="Calibri"/>
              </a:rPr>
              <a:t>t</a:t>
            </a:r>
            <a:r>
              <a:rPr sz="500" spc="-10" dirty="0">
                <a:latin typeface="Calibri"/>
                <a:cs typeface="Calibri"/>
              </a:rPr>
              <a:t> </a:t>
            </a:r>
            <a:r>
              <a:rPr sz="500" spc="5" dirty="0">
                <a:latin typeface="Calibri"/>
                <a:cs typeface="Calibri"/>
              </a:rPr>
              <a:t>l</a:t>
            </a:r>
            <a:r>
              <a:rPr sz="500" spc="-5" dirty="0">
                <a:latin typeface="Calibri"/>
                <a:cs typeface="Calibri"/>
              </a:rPr>
              <a:t>e</a:t>
            </a:r>
            <a:r>
              <a:rPr sz="500" dirty="0">
                <a:latin typeface="Calibri"/>
                <a:cs typeface="Calibri"/>
              </a:rPr>
              <a:t>t</a:t>
            </a:r>
            <a:r>
              <a:rPr sz="500" spc="-10" dirty="0">
                <a:latin typeface="Calibri"/>
                <a:cs typeface="Calibri"/>
              </a:rPr>
              <a:t> </a:t>
            </a:r>
            <a:r>
              <a:rPr sz="500" spc="5" dirty="0">
                <a:latin typeface="Calibri"/>
                <a:cs typeface="Calibri"/>
              </a:rPr>
              <a:t>m</a:t>
            </a:r>
            <a:r>
              <a:rPr sz="500" spc="-5" dirty="0">
                <a:latin typeface="Calibri"/>
                <a:cs typeface="Calibri"/>
              </a:rPr>
              <a:t>e </a:t>
            </a:r>
            <a:r>
              <a:rPr sz="500" spc="5" dirty="0">
                <a:latin typeface="Calibri"/>
                <a:cs typeface="Calibri"/>
              </a:rPr>
              <a:t>in</a:t>
            </a:r>
            <a:r>
              <a:rPr sz="500" spc="-15" dirty="0">
                <a:latin typeface="Calibri"/>
                <a:cs typeface="Calibri"/>
              </a:rPr>
              <a:t> </a:t>
            </a:r>
            <a:r>
              <a:rPr sz="500" spc="-10" dirty="0">
                <a:latin typeface="Calibri"/>
                <a:cs typeface="Calibri"/>
              </a:rPr>
              <a:t>f</a:t>
            </a:r>
            <a:r>
              <a:rPr sz="500" spc="5" dirty="0">
                <a:latin typeface="Calibri"/>
                <a:cs typeface="Calibri"/>
              </a:rPr>
              <a:t>o</a:t>
            </a:r>
            <a:r>
              <a:rPr sz="500" spc="-5" dirty="0">
                <a:latin typeface="Calibri"/>
                <a:cs typeface="Calibri"/>
              </a:rPr>
              <a:t>r</a:t>
            </a:r>
            <a:r>
              <a:rPr sz="500" spc="-15" dirty="0">
                <a:latin typeface="Calibri"/>
                <a:cs typeface="Calibri"/>
              </a:rPr>
              <a:t> </a:t>
            </a:r>
            <a:r>
              <a:rPr sz="500" spc="10" dirty="0">
                <a:latin typeface="Calibri"/>
                <a:cs typeface="Calibri"/>
              </a:rPr>
              <a:t>a</a:t>
            </a:r>
            <a:r>
              <a:rPr sz="500" spc="-20" dirty="0">
                <a:latin typeface="Calibri"/>
                <a:cs typeface="Calibri"/>
              </a:rPr>
              <a:t> </a:t>
            </a:r>
            <a:r>
              <a:rPr sz="500" spc="5" dirty="0">
                <a:latin typeface="Calibri"/>
                <a:cs typeface="Calibri"/>
              </a:rPr>
              <a:t>v</a:t>
            </a:r>
            <a:r>
              <a:rPr sz="500" spc="10" dirty="0">
                <a:latin typeface="Calibri"/>
                <a:cs typeface="Calibri"/>
              </a:rPr>
              <a:t>is</a:t>
            </a:r>
            <a:r>
              <a:rPr sz="500" dirty="0">
                <a:latin typeface="Calibri"/>
                <a:cs typeface="Calibri"/>
              </a:rPr>
              <a:t>i</a:t>
            </a:r>
            <a:r>
              <a:rPr sz="500" spc="10" dirty="0">
                <a:latin typeface="Calibri"/>
                <a:cs typeface="Calibri"/>
              </a:rPr>
              <a:t>t</a:t>
            </a:r>
            <a:r>
              <a:rPr sz="500" spc="-25" dirty="0">
                <a:latin typeface="Calibri"/>
                <a:cs typeface="Calibri"/>
              </a:rPr>
              <a:t>?</a:t>
            </a:r>
            <a:endParaRPr sz="500">
              <a:latin typeface="Calibri"/>
              <a:cs typeface="Calibri"/>
            </a:endParaRPr>
          </a:p>
        </p:txBody>
      </p:sp>
      <p:sp>
        <p:nvSpPr>
          <p:cNvPr id="12" name="object 12"/>
          <p:cNvSpPr txBox="1"/>
          <p:nvPr/>
        </p:nvSpPr>
        <p:spPr>
          <a:xfrm>
            <a:off x="1154905" y="2439036"/>
            <a:ext cx="2547620" cy="243840"/>
          </a:xfrm>
          <a:prstGeom prst="rect">
            <a:avLst/>
          </a:prstGeom>
        </p:spPr>
        <p:txBody>
          <a:bodyPr vert="horz" wrap="square" lIns="0" tIns="0" rIns="0" bIns="0" rtlCol="0">
            <a:spAutoFit/>
          </a:bodyPr>
          <a:lstStyle/>
          <a:p>
            <a:pPr marL="45720" marR="98425">
              <a:lnSpc>
                <a:spcPct val="100000"/>
              </a:lnSpc>
            </a:pPr>
            <a:r>
              <a:rPr sz="500" dirty="0">
                <a:latin typeface="Calibri"/>
                <a:cs typeface="Calibri"/>
              </a:rPr>
              <a:t>T</a:t>
            </a:r>
            <a:r>
              <a:rPr sz="500" spc="15" dirty="0">
                <a:latin typeface="Calibri"/>
                <a:cs typeface="Calibri"/>
              </a:rPr>
              <a:t>h</a:t>
            </a:r>
            <a:r>
              <a:rPr sz="500" spc="-5" dirty="0">
                <a:latin typeface="Calibri"/>
                <a:cs typeface="Calibri"/>
              </a:rPr>
              <a:t>e</a:t>
            </a:r>
            <a:r>
              <a:rPr sz="500" spc="-15" dirty="0">
                <a:latin typeface="Calibri"/>
                <a:cs typeface="Calibri"/>
              </a:rPr>
              <a:t> </a:t>
            </a:r>
            <a:r>
              <a:rPr sz="500" spc="-5" dirty="0">
                <a:latin typeface="Calibri"/>
                <a:cs typeface="Calibri"/>
              </a:rPr>
              <a:t>r</a:t>
            </a:r>
            <a:r>
              <a:rPr sz="500" spc="10" dirty="0">
                <a:latin typeface="Calibri"/>
                <a:cs typeface="Calibri"/>
              </a:rPr>
              <a:t>is</a:t>
            </a:r>
            <a:r>
              <a:rPr sz="500" spc="15" dirty="0">
                <a:latin typeface="Calibri"/>
                <a:cs typeface="Calibri"/>
              </a:rPr>
              <a:t>k</a:t>
            </a:r>
            <a:r>
              <a:rPr sz="500" spc="-15" dirty="0">
                <a:latin typeface="Calibri"/>
                <a:cs typeface="Calibri"/>
              </a:rPr>
              <a:t> </a:t>
            </a:r>
            <a:r>
              <a:rPr sz="500" spc="5" dirty="0">
                <a:latin typeface="Calibri"/>
                <a:cs typeface="Calibri"/>
              </a:rPr>
              <a:t>o</a:t>
            </a:r>
            <a:r>
              <a:rPr sz="500" spc="-10" dirty="0">
                <a:latin typeface="Calibri"/>
                <a:cs typeface="Calibri"/>
              </a:rPr>
              <a:t>f </a:t>
            </a:r>
            <a:r>
              <a:rPr sz="500" spc="10" dirty="0">
                <a:latin typeface="Calibri"/>
                <a:cs typeface="Calibri"/>
              </a:rPr>
              <a:t>s</a:t>
            </a:r>
            <a:r>
              <a:rPr sz="500" spc="5" dirty="0">
                <a:latin typeface="Calibri"/>
                <a:cs typeface="Calibri"/>
              </a:rPr>
              <a:t>p</a:t>
            </a:r>
            <a:r>
              <a:rPr sz="500" spc="-5" dirty="0">
                <a:latin typeface="Calibri"/>
                <a:cs typeface="Calibri"/>
              </a:rPr>
              <a:t>re</a:t>
            </a:r>
            <a:r>
              <a:rPr sz="500" dirty="0">
                <a:latin typeface="Calibri"/>
                <a:cs typeface="Calibri"/>
              </a:rPr>
              <a:t>a</a:t>
            </a:r>
            <a:r>
              <a:rPr sz="500" spc="5" dirty="0">
                <a:latin typeface="Calibri"/>
                <a:cs typeface="Calibri"/>
              </a:rPr>
              <a:t>di</a:t>
            </a:r>
            <a:r>
              <a:rPr sz="500" spc="10" dirty="0">
                <a:latin typeface="Calibri"/>
                <a:cs typeface="Calibri"/>
              </a:rPr>
              <a:t>n</a:t>
            </a:r>
            <a:r>
              <a:rPr sz="500" spc="15" dirty="0">
                <a:latin typeface="Calibri"/>
                <a:cs typeface="Calibri"/>
              </a:rPr>
              <a:t>g</a:t>
            </a:r>
            <a:r>
              <a:rPr sz="500" spc="-15" dirty="0">
                <a:latin typeface="Calibri"/>
                <a:cs typeface="Calibri"/>
              </a:rPr>
              <a:t> </a:t>
            </a:r>
            <a:r>
              <a:rPr sz="500" spc="5" dirty="0">
                <a:latin typeface="Calibri"/>
                <a:cs typeface="Calibri"/>
              </a:rPr>
              <a:t>th</a:t>
            </a:r>
            <a:r>
              <a:rPr sz="500" spc="-5" dirty="0">
                <a:latin typeface="Calibri"/>
                <a:cs typeface="Calibri"/>
              </a:rPr>
              <a:t>e</a:t>
            </a:r>
            <a:r>
              <a:rPr sz="500" spc="-15" dirty="0">
                <a:latin typeface="Calibri"/>
                <a:cs typeface="Calibri"/>
              </a:rPr>
              <a:t> </a:t>
            </a:r>
            <a:r>
              <a:rPr sz="500" spc="5" dirty="0">
                <a:latin typeface="Calibri"/>
                <a:cs typeface="Calibri"/>
              </a:rPr>
              <a:t>vi</a:t>
            </a:r>
            <a:r>
              <a:rPr sz="500" spc="-5" dirty="0">
                <a:latin typeface="Calibri"/>
                <a:cs typeface="Calibri"/>
              </a:rPr>
              <a:t>r</a:t>
            </a:r>
            <a:r>
              <a:rPr sz="500" spc="5" dirty="0">
                <a:latin typeface="Calibri"/>
                <a:cs typeface="Calibri"/>
              </a:rPr>
              <a:t>u</a:t>
            </a:r>
            <a:r>
              <a:rPr sz="500" spc="10" dirty="0">
                <a:latin typeface="Calibri"/>
                <a:cs typeface="Calibri"/>
              </a:rPr>
              <a:t>s</a:t>
            </a:r>
            <a:r>
              <a:rPr sz="500" spc="-10" dirty="0">
                <a:latin typeface="Calibri"/>
                <a:cs typeface="Calibri"/>
              </a:rPr>
              <a:t> </a:t>
            </a:r>
            <a:r>
              <a:rPr sz="500" spc="10" dirty="0">
                <a:latin typeface="Calibri"/>
                <a:cs typeface="Calibri"/>
              </a:rPr>
              <a:t>is</a:t>
            </a:r>
            <a:r>
              <a:rPr sz="500" spc="-10" dirty="0">
                <a:latin typeface="Calibri"/>
                <a:cs typeface="Calibri"/>
              </a:rPr>
              <a:t> </a:t>
            </a:r>
            <a:r>
              <a:rPr sz="500" spc="10" dirty="0">
                <a:latin typeface="Calibri"/>
                <a:cs typeface="Calibri"/>
              </a:rPr>
              <a:t>s</a:t>
            </a:r>
            <a:r>
              <a:rPr sz="500" spc="5" dirty="0">
                <a:latin typeface="Calibri"/>
                <a:cs typeface="Calibri"/>
              </a:rPr>
              <a:t>o</a:t>
            </a:r>
            <a:r>
              <a:rPr sz="500" spc="-10" dirty="0">
                <a:latin typeface="Calibri"/>
                <a:cs typeface="Calibri"/>
              </a:rPr>
              <a:t> </a:t>
            </a:r>
            <a:r>
              <a:rPr sz="500" spc="5" dirty="0">
                <a:latin typeface="Calibri"/>
                <a:cs typeface="Calibri"/>
              </a:rPr>
              <a:t>hi</a:t>
            </a:r>
            <a:r>
              <a:rPr sz="500" spc="10" dirty="0">
                <a:latin typeface="Calibri"/>
                <a:cs typeface="Calibri"/>
              </a:rPr>
              <a:t>g</a:t>
            </a:r>
            <a:r>
              <a:rPr sz="500" spc="5" dirty="0">
                <a:latin typeface="Calibri"/>
                <a:cs typeface="Calibri"/>
              </a:rPr>
              <a:t>h</a:t>
            </a:r>
            <a:r>
              <a:rPr sz="500" spc="-10" dirty="0">
                <a:latin typeface="Calibri"/>
                <a:cs typeface="Calibri"/>
              </a:rPr>
              <a:t> </a:t>
            </a:r>
            <a:r>
              <a:rPr sz="500" spc="5" dirty="0">
                <a:latin typeface="Calibri"/>
                <a:cs typeface="Calibri"/>
              </a:rPr>
              <a:t>th</a:t>
            </a:r>
            <a:r>
              <a:rPr sz="500" dirty="0">
                <a:latin typeface="Calibri"/>
                <a:cs typeface="Calibri"/>
              </a:rPr>
              <a:t>at</a:t>
            </a:r>
            <a:r>
              <a:rPr sz="500" spc="-10" dirty="0">
                <a:latin typeface="Calibri"/>
                <a:cs typeface="Calibri"/>
              </a:rPr>
              <a:t> </a:t>
            </a:r>
            <a:r>
              <a:rPr sz="500" spc="5" dirty="0">
                <a:latin typeface="Calibri"/>
                <a:cs typeface="Calibri"/>
              </a:rPr>
              <a:t>I</a:t>
            </a:r>
            <a:r>
              <a:rPr sz="500" spc="-10" dirty="0">
                <a:latin typeface="Calibri"/>
                <a:cs typeface="Calibri"/>
              </a:rPr>
              <a:t> </a:t>
            </a:r>
            <a:r>
              <a:rPr sz="500" dirty="0">
                <a:latin typeface="Calibri"/>
                <a:cs typeface="Calibri"/>
              </a:rPr>
              <a:t>a</a:t>
            </a:r>
            <a:r>
              <a:rPr sz="500" spc="10" dirty="0">
                <a:latin typeface="Calibri"/>
                <a:cs typeface="Calibri"/>
              </a:rPr>
              <a:t>m</a:t>
            </a:r>
            <a:r>
              <a:rPr sz="500" spc="-15" dirty="0">
                <a:latin typeface="Calibri"/>
                <a:cs typeface="Calibri"/>
              </a:rPr>
              <a:t> </a:t>
            </a:r>
            <a:r>
              <a:rPr sz="500" spc="10" dirty="0">
                <a:latin typeface="Calibri"/>
                <a:cs typeface="Calibri"/>
              </a:rPr>
              <a:t>s</a:t>
            </a:r>
            <a:r>
              <a:rPr sz="500" spc="5" dirty="0">
                <a:latin typeface="Calibri"/>
                <a:cs typeface="Calibri"/>
              </a:rPr>
              <a:t>o</a:t>
            </a:r>
            <a:r>
              <a:rPr sz="500" spc="-5" dirty="0">
                <a:latin typeface="Calibri"/>
                <a:cs typeface="Calibri"/>
              </a:rPr>
              <a:t>rr</a:t>
            </a:r>
            <a:r>
              <a:rPr sz="500" spc="5" dirty="0">
                <a:latin typeface="Calibri"/>
                <a:cs typeface="Calibri"/>
              </a:rPr>
              <a:t>y</a:t>
            </a:r>
            <a:r>
              <a:rPr sz="500" spc="-10" dirty="0">
                <a:latin typeface="Calibri"/>
                <a:cs typeface="Calibri"/>
              </a:rPr>
              <a:t> </a:t>
            </a:r>
            <a:r>
              <a:rPr sz="500" spc="5" dirty="0">
                <a:latin typeface="Calibri"/>
                <a:cs typeface="Calibri"/>
              </a:rPr>
              <a:t>to</a:t>
            </a:r>
            <a:r>
              <a:rPr sz="500" spc="-10" dirty="0">
                <a:latin typeface="Calibri"/>
                <a:cs typeface="Calibri"/>
              </a:rPr>
              <a:t> </a:t>
            </a:r>
            <a:r>
              <a:rPr sz="500" spc="10" dirty="0">
                <a:latin typeface="Calibri"/>
                <a:cs typeface="Calibri"/>
              </a:rPr>
              <a:t>s</a:t>
            </a:r>
            <a:r>
              <a:rPr sz="500" dirty="0">
                <a:latin typeface="Calibri"/>
                <a:cs typeface="Calibri"/>
              </a:rPr>
              <a:t>a</a:t>
            </a:r>
            <a:r>
              <a:rPr sz="500" spc="5" dirty="0">
                <a:latin typeface="Calibri"/>
                <a:cs typeface="Calibri"/>
              </a:rPr>
              <a:t>y</a:t>
            </a:r>
            <a:r>
              <a:rPr sz="500" spc="-10" dirty="0">
                <a:latin typeface="Calibri"/>
                <a:cs typeface="Calibri"/>
              </a:rPr>
              <a:t> </a:t>
            </a:r>
            <a:r>
              <a:rPr sz="500" dirty="0">
                <a:latin typeface="Calibri"/>
                <a:cs typeface="Calibri"/>
              </a:rPr>
              <a:t>w</a:t>
            </a:r>
            <a:r>
              <a:rPr sz="500" spc="-5" dirty="0">
                <a:latin typeface="Calibri"/>
                <a:cs typeface="Calibri"/>
              </a:rPr>
              <a:t>e</a:t>
            </a:r>
            <a:r>
              <a:rPr sz="500" spc="-15" dirty="0">
                <a:latin typeface="Calibri"/>
                <a:cs typeface="Calibri"/>
              </a:rPr>
              <a:t> </a:t>
            </a:r>
            <a:r>
              <a:rPr sz="500" spc="5" dirty="0">
                <a:latin typeface="Calibri"/>
                <a:cs typeface="Calibri"/>
              </a:rPr>
              <a:t>c</a:t>
            </a:r>
            <a:r>
              <a:rPr sz="500" dirty="0">
                <a:latin typeface="Calibri"/>
                <a:cs typeface="Calibri"/>
              </a:rPr>
              <a:t>a</a:t>
            </a:r>
            <a:r>
              <a:rPr sz="500" spc="10" dirty="0">
                <a:latin typeface="Calibri"/>
                <a:cs typeface="Calibri"/>
              </a:rPr>
              <a:t>nn</a:t>
            </a:r>
            <a:r>
              <a:rPr sz="500" spc="5" dirty="0">
                <a:latin typeface="Calibri"/>
                <a:cs typeface="Calibri"/>
              </a:rPr>
              <a:t>o</a:t>
            </a:r>
            <a:r>
              <a:rPr sz="500" dirty="0">
                <a:latin typeface="Calibri"/>
                <a:cs typeface="Calibri"/>
              </a:rPr>
              <a:t>t</a:t>
            </a:r>
            <a:r>
              <a:rPr sz="500" spc="-10" dirty="0">
                <a:latin typeface="Calibri"/>
                <a:cs typeface="Calibri"/>
              </a:rPr>
              <a:t> </a:t>
            </a:r>
            <a:r>
              <a:rPr sz="500" dirty="0">
                <a:latin typeface="Calibri"/>
                <a:cs typeface="Calibri"/>
              </a:rPr>
              <a:t>a</a:t>
            </a:r>
            <a:r>
              <a:rPr sz="500" spc="5" dirty="0">
                <a:latin typeface="Calibri"/>
                <a:cs typeface="Calibri"/>
              </a:rPr>
              <a:t>llo</a:t>
            </a:r>
            <a:r>
              <a:rPr sz="500" dirty="0">
                <a:latin typeface="Calibri"/>
                <a:cs typeface="Calibri"/>
              </a:rPr>
              <a:t>w</a:t>
            </a:r>
            <a:r>
              <a:rPr sz="500" spc="-10" dirty="0">
                <a:latin typeface="Calibri"/>
                <a:cs typeface="Calibri"/>
              </a:rPr>
              <a:t> </a:t>
            </a:r>
            <a:r>
              <a:rPr sz="500" spc="5" dirty="0">
                <a:latin typeface="Calibri"/>
                <a:cs typeface="Calibri"/>
              </a:rPr>
              <a:t>v</a:t>
            </a:r>
            <a:r>
              <a:rPr sz="500" spc="10" dirty="0">
                <a:latin typeface="Calibri"/>
                <a:cs typeface="Calibri"/>
              </a:rPr>
              <a:t>isi</a:t>
            </a:r>
            <a:r>
              <a:rPr sz="500" spc="5" dirty="0">
                <a:latin typeface="Calibri"/>
                <a:cs typeface="Calibri"/>
              </a:rPr>
              <a:t>to</a:t>
            </a:r>
            <a:r>
              <a:rPr sz="500" spc="-5" dirty="0">
                <a:latin typeface="Calibri"/>
                <a:cs typeface="Calibri"/>
              </a:rPr>
              <a:t>r</a:t>
            </a:r>
            <a:r>
              <a:rPr sz="500" spc="10" dirty="0">
                <a:latin typeface="Calibri"/>
                <a:cs typeface="Calibri"/>
              </a:rPr>
              <a:t>s</a:t>
            </a:r>
            <a:r>
              <a:rPr sz="500" spc="-5" dirty="0">
                <a:latin typeface="Calibri"/>
                <a:cs typeface="Calibri"/>
              </a:rPr>
              <a:t>.</a:t>
            </a:r>
            <a:r>
              <a:rPr sz="500" spc="-15" dirty="0">
                <a:latin typeface="Calibri"/>
                <a:cs typeface="Calibri"/>
              </a:rPr>
              <a:t> </a:t>
            </a:r>
            <a:r>
              <a:rPr sz="500" spc="-40" dirty="0">
                <a:latin typeface="Calibri"/>
                <a:cs typeface="Calibri"/>
              </a:rPr>
              <a:t>We</a:t>
            </a:r>
            <a:r>
              <a:rPr sz="500" spc="-20" dirty="0">
                <a:latin typeface="Calibri"/>
                <a:cs typeface="Calibri"/>
              </a:rPr>
              <a:t> </a:t>
            </a:r>
            <a:r>
              <a:rPr sz="500" spc="5" dirty="0">
                <a:latin typeface="Calibri"/>
                <a:cs typeface="Calibri"/>
              </a:rPr>
              <a:t>ca</a:t>
            </a:r>
            <a:r>
              <a:rPr sz="500" spc="10" dirty="0">
                <a:latin typeface="Calibri"/>
                <a:cs typeface="Calibri"/>
              </a:rPr>
              <a:t>n</a:t>
            </a:r>
            <a:r>
              <a:rPr sz="500" spc="-15" dirty="0">
                <a:latin typeface="Calibri"/>
                <a:cs typeface="Calibri"/>
              </a:rPr>
              <a:t> </a:t>
            </a:r>
            <a:r>
              <a:rPr sz="500" spc="5" dirty="0">
                <a:latin typeface="Calibri"/>
                <a:cs typeface="Calibri"/>
              </a:rPr>
              <a:t>h</a:t>
            </a:r>
            <a:r>
              <a:rPr sz="500" spc="-5" dirty="0">
                <a:latin typeface="Calibri"/>
                <a:cs typeface="Calibri"/>
              </a:rPr>
              <a:t>e</a:t>
            </a:r>
            <a:r>
              <a:rPr sz="500" spc="5" dirty="0">
                <a:latin typeface="Calibri"/>
                <a:cs typeface="Calibri"/>
              </a:rPr>
              <a:t>l</a:t>
            </a:r>
            <a:r>
              <a:rPr sz="500" spc="10" dirty="0">
                <a:latin typeface="Calibri"/>
                <a:cs typeface="Calibri"/>
              </a:rPr>
              <a:t>p</a:t>
            </a:r>
            <a:r>
              <a:rPr sz="500" spc="-20" dirty="0">
                <a:latin typeface="Calibri"/>
                <a:cs typeface="Calibri"/>
              </a:rPr>
              <a:t> </a:t>
            </a:r>
            <a:r>
              <a:rPr sz="500" spc="5" dirty="0">
                <a:latin typeface="Calibri"/>
                <a:cs typeface="Calibri"/>
              </a:rPr>
              <a:t>you</a:t>
            </a:r>
            <a:r>
              <a:rPr sz="500" spc="-10" dirty="0">
                <a:latin typeface="Calibri"/>
                <a:cs typeface="Calibri"/>
              </a:rPr>
              <a:t> </a:t>
            </a:r>
            <a:r>
              <a:rPr sz="500" spc="5" dirty="0">
                <a:latin typeface="Calibri"/>
                <a:cs typeface="Calibri"/>
              </a:rPr>
              <a:t>b</a:t>
            </a:r>
            <a:r>
              <a:rPr sz="500" spc="-5" dirty="0">
                <a:latin typeface="Calibri"/>
                <a:cs typeface="Calibri"/>
              </a:rPr>
              <a:t>e</a:t>
            </a:r>
            <a:r>
              <a:rPr sz="500" spc="-15" dirty="0">
                <a:latin typeface="Calibri"/>
                <a:cs typeface="Calibri"/>
              </a:rPr>
              <a:t> </a:t>
            </a:r>
            <a:r>
              <a:rPr sz="500" spc="5" dirty="0">
                <a:latin typeface="Calibri"/>
                <a:cs typeface="Calibri"/>
              </a:rPr>
              <a:t>i</a:t>
            </a:r>
            <a:r>
              <a:rPr sz="500" spc="10" dirty="0">
                <a:latin typeface="Calibri"/>
                <a:cs typeface="Calibri"/>
              </a:rPr>
              <a:t>n</a:t>
            </a:r>
            <a:r>
              <a:rPr sz="500" spc="-15" dirty="0">
                <a:latin typeface="Calibri"/>
                <a:cs typeface="Calibri"/>
              </a:rPr>
              <a:t> </a:t>
            </a:r>
            <a:r>
              <a:rPr sz="500" spc="5" dirty="0">
                <a:latin typeface="Calibri"/>
                <a:cs typeface="Calibri"/>
              </a:rPr>
              <a:t>c</a:t>
            </a:r>
            <a:r>
              <a:rPr sz="500" spc="10" dirty="0">
                <a:latin typeface="Calibri"/>
                <a:cs typeface="Calibri"/>
              </a:rPr>
              <a:t>on</a:t>
            </a:r>
            <a:r>
              <a:rPr sz="500" spc="5" dirty="0">
                <a:latin typeface="Calibri"/>
                <a:cs typeface="Calibri"/>
              </a:rPr>
              <a:t>t</a:t>
            </a:r>
            <a:r>
              <a:rPr sz="500" dirty="0">
                <a:latin typeface="Calibri"/>
                <a:cs typeface="Calibri"/>
              </a:rPr>
              <a:t>ac</a:t>
            </a:r>
            <a:r>
              <a:rPr sz="500" spc="5" dirty="0">
                <a:latin typeface="Calibri"/>
                <a:cs typeface="Calibri"/>
              </a:rPr>
              <a:t>t</a:t>
            </a:r>
            <a:r>
              <a:rPr sz="500" spc="-10" dirty="0">
                <a:latin typeface="Calibri"/>
                <a:cs typeface="Calibri"/>
              </a:rPr>
              <a:t> </a:t>
            </a:r>
            <a:r>
              <a:rPr sz="500" spc="-5" dirty="0">
                <a:latin typeface="Calibri"/>
                <a:cs typeface="Calibri"/>
              </a:rPr>
              <a:t>e</a:t>
            </a:r>
            <a:r>
              <a:rPr sz="500" spc="5" dirty="0">
                <a:latin typeface="Calibri"/>
                <a:cs typeface="Calibri"/>
              </a:rPr>
              <a:t>l</a:t>
            </a:r>
            <a:r>
              <a:rPr sz="500" spc="-5" dirty="0">
                <a:latin typeface="Calibri"/>
                <a:cs typeface="Calibri"/>
              </a:rPr>
              <a:t>e</a:t>
            </a:r>
            <a:r>
              <a:rPr sz="500" dirty="0">
                <a:latin typeface="Calibri"/>
                <a:cs typeface="Calibri"/>
              </a:rPr>
              <a:t>c</a:t>
            </a:r>
            <a:r>
              <a:rPr sz="500" spc="10" dirty="0">
                <a:latin typeface="Calibri"/>
                <a:cs typeface="Calibri"/>
              </a:rPr>
              <a:t>t</a:t>
            </a:r>
            <a:r>
              <a:rPr sz="500" spc="-5" dirty="0">
                <a:latin typeface="Calibri"/>
                <a:cs typeface="Calibri"/>
              </a:rPr>
              <a:t>r</a:t>
            </a:r>
            <a:r>
              <a:rPr sz="500" spc="5" dirty="0">
                <a:latin typeface="Calibri"/>
                <a:cs typeface="Calibri"/>
              </a:rPr>
              <a:t>o</a:t>
            </a:r>
            <a:r>
              <a:rPr sz="500" spc="10" dirty="0">
                <a:latin typeface="Calibri"/>
                <a:cs typeface="Calibri"/>
              </a:rPr>
              <a:t>n</a:t>
            </a:r>
            <a:r>
              <a:rPr sz="500" spc="5" dirty="0">
                <a:latin typeface="Calibri"/>
                <a:cs typeface="Calibri"/>
              </a:rPr>
              <a:t>ically</a:t>
            </a:r>
            <a:r>
              <a:rPr sz="500" spc="-5" dirty="0">
                <a:latin typeface="Calibri"/>
                <a:cs typeface="Calibri"/>
              </a:rPr>
              <a:t>.</a:t>
            </a:r>
            <a:r>
              <a:rPr sz="500" spc="-15" dirty="0">
                <a:latin typeface="Calibri"/>
                <a:cs typeface="Calibri"/>
              </a:rPr>
              <a:t> </a:t>
            </a:r>
            <a:r>
              <a:rPr sz="500" spc="5" dirty="0">
                <a:latin typeface="Calibri"/>
                <a:cs typeface="Calibri"/>
              </a:rPr>
              <a:t>I </a:t>
            </a:r>
            <a:r>
              <a:rPr sz="500" spc="15" dirty="0">
                <a:latin typeface="Calibri"/>
                <a:cs typeface="Calibri"/>
              </a:rPr>
              <a:t>wi</a:t>
            </a:r>
            <a:r>
              <a:rPr sz="500" spc="25" dirty="0">
                <a:latin typeface="Calibri"/>
                <a:cs typeface="Calibri"/>
              </a:rPr>
              <a:t>s</a:t>
            </a:r>
            <a:r>
              <a:rPr sz="500" spc="5" dirty="0">
                <a:latin typeface="Calibri"/>
                <a:cs typeface="Calibri"/>
              </a:rPr>
              <a:t>h</a:t>
            </a:r>
            <a:r>
              <a:rPr sz="500" spc="15" dirty="0">
                <a:latin typeface="Calibri"/>
                <a:cs typeface="Calibri"/>
              </a:rPr>
              <a:t> </a:t>
            </a:r>
            <a:r>
              <a:rPr sz="500" spc="5" dirty="0">
                <a:latin typeface="Calibri"/>
                <a:cs typeface="Calibri"/>
              </a:rPr>
              <a:t>I </a:t>
            </a:r>
            <a:r>
              <a:rPr sz="500" spc="15" dirty="0">
                <a:latin typeface="Calibri"/>
                <a:cs typeface="Calibri"/>
              </a:rPr>
              <a:t>c</a:t>
            </a:r>
            <a:r>
              <a:rPr sz="500" spc="5" dirty="0">
                <a:latin typeface="Calibri"/>
                <a:cs typeface="Calibri"/>
              </a:rPr>
              <a:t>o</a:t>
            </a:r>
            <a:r>
              <a:rPr sz="500" spc="20" dirty="0">
                <a:latin typeface="Calibri"/>
                <a:cs typeface="Calibri"/>
              </a:rPr>
              <a:t>ul</a:t>
            </a:r>
            <a:r>
              <a:rPr sz="500" spc="10" dirty="0">
                <a:latin typeface="Calibri"/>
                <a:cs typeface="Calibri"/>
              </a:rPr>
              <a:t>d</a:t>
            </a:r>
            <a:r>
              <a:rPr sz="500" spc="5" dirty="0">
                <a:latin typeface="Calibri"/>
                <a:cs typeface="Calibri"/>
              </a:rPr>
              <a:t> </a:t>
            </a:r>
            <a:r>
              <a:rPr sz="500" spc="20" dirty="0">
                <a:latin typeface="Calibri"/>
                <a:cs typeface="Calibri"/>
              </a:rPr>
              <a:t>l</a:t>
            </a:r>
            <a:r>
              <a:rPr sz="500" spc="0" dirty="0">
                <a:latin typeface="Calibri"/>
                <a:cs typeface="Calibri"/>
              </a:rPr>
              <a:t>e</a:t>
            </a:r>
            <a:r>
              <a:rPr sz="500" dirty="0">
                <a:latin typeface="Calibri"/>
                <a:cs typeface="Calibri"/>
              </a:rPr>
              <a:t>t</a:t>
            </a:r>
            <a:r>
              <a:rPr sz="500" spc="5" dirty="0">
                <a:latin typeface="Calibri"/>
                <a:cs typeface="Calibri"/>
              </a:rPr>
              <a:t> you</a:t>
            </a:r>
            <a:r>
              <a:rPr sz="500" spc="15" dirty="0">
                <a:latin typeface="Calibri"/>
                <a:cs typeface="Calibri"/>
              </a:rPr>
              <a:t> </a:t>
            </a:r>
            <a:r>
              <a:rPr sz="500" spc="5" dirty="0">
                <a:latin typeface="Calibri"/>
                <a:cs typeface="Calibri"/>
              </a:rPr>
              <a:t>v</a:t>
            </a:r>
            <a:r>
              <a:rPr sz="500" spc="15" dirty="0">
                <a:latin typeface="Calibri"/>
                <a:cs typeface="Calibri"/>
              </a:rPr>
              <a:t>i</a:t>
            </a:r>
            <a:r>
              <a:rPr sz="500" spc="25" dirty="0">
                <a:latin typeface="Calibri"/>
                <a:cs typeface="Calibri"/>
              </a:rPr>
              <a:t>s</a:t>
            </a:r>
            <a:r>
              <a:rPr sz="500" spc="15" dirty="0">
                <a:latin typeface="Calibri"/>
                <a:cs typeface="Calibri"/>
              </a:rPr>
              <a:t>i</a:t>
            </a:r>
            <a:r>
              <a:rPr sz="500" spc="5" dirty="0">
                <a:latin typeface="Calibri"/>
                <a:cs typeface="Calibri"/>
              </a:rPr>
              <a:t>t</a:t>
            </a:r>
            <a:r>
              <a:rPr sz="500" dirty="0">
                <a:latin typeface="Calibri"/>
                <a:cs typeface="Calibri"/>
              </a:rPr>
              <a:t>,</a:t>
            </a:r>
            <a:r>
              <a:rPr sz="500" spc="10" dirty="0">
                <a:latin typeface="Calibri"/>
                <a:cs typeface="Calibri"/>
              </a:rPr>
              <a:t> </a:t>
            </a:r>
            <a:r>
              <a:rPr sz="500" spc="20" dirty="0">
                <a:latin typeface="Calibri"/>
                <a:cs typeface="Calibri"/>
              </a:rPr>
              <a:t>b</a:t>
            </a:r>
            <a:r>
              <a:rPr sz="500" spc="0" dirty="0">
                <a:latin typeface="Calibri"/>
                <a:cs typeface="Calibri"/>
              </a:rPr>
              <a:t>e</a:t>
            </a:r>
            <a:r>
              <a:rPr sz="500" spc="15" dirty="0">
                <a:latin typeface="Calibri"/>
                <a:cs typeface="Calibri"/>
              </a:rPr>
              <a:t>ca</a:t>
            </a:r>
            <a:r>
              <a:rPr sz="500" spc="20" dirty="0">
                <a:latin typeface="Calibri"/>
                <a:cs typeface="Calibri"/>
              </a:rPr>
              <a:t>u</a:t>
            </a:r>
            <a:r>
              <a:rPr sz="500" spc="25" dirty="0">
                <a:latin typeface="Calibri"/>
                <a:cs typeface="Calibri"/>
              </a:rPr>
              <a:t>s</a:t>
            </a:r>
            <a:r>
              <a:rPr sz="500" spc="-5" dirty="0">
                <a:latin typeface="Calibri"/>
                <a:cs typeface="Calibri"/>
              </a:rPr>
              <a:t>e</a:t>
            </a:r>
            <a:r>
              <a:rPr sz="500" spc="10" dirty="0">
                <a:latin typeface="Calibri"/>
                <a:cs typeface="Calibri"/>
              </a:rPr>
              <a:t> </a:t>
            </a:r>
            <a:r>
              <a:rPr sz="500" spc="5" dirty="0">
                <a:latin typeface="Calibri"/>
                <a:cs typeface="Calibri"/>
              </a:rPr>
              <a:t>I </a:t>
            </a:r>
            <a:r>
              <a:rPr sz="500" spc="25" dirty="0">
                <a:latin typeface="Calibri"/>
                <a:cs typeface="Calibri"/>
              </a:rPr>
              <a:t>k</a:t>
            </a:r>
            <a:r>
              <a:rPr sz="500" spc="20" dirty="0">
                <a:latin typeface="Calibri"/>
                <a:cs typeface="Calibri"/>
              </a:rPr>
              <a:t>n</a:t>
            </a:r>
            <a:r>
              <a:rPr sz="500" spc="5" dirty="0">
                <a:latin typeface="Calibri"/>
                <a:cs typeface="Calibri"/>
              </a:rPr>
              <a:t>o</a:t>
            </a:r>
            <a:r>
              <a:rPr sz="500" dirty="0">
                <a:latin typeface="Calibri"/>
                <a:cs typeface="Calibri"/>
              </a:rPr>
              <a:t>w</a:t>
            </a:r>
            <a:r>
              <a:rPr sz="500" spc="15" dirty="0">
                <a:latin typeface="Calibri"/>
                <a:cs typeface="Calibri"/>
              </a:rPr>
              <a:t> i</a:t>
            </a:r>
            <a:r>
              <a:rPr sz="500" spc="5" dirty="0">
                <a:latin typeface="Calibri"/>
                <a:cs typeface="Calibri"/>
              </a:rPr>
              <a:t>t</a:t>
            </a:r>
            <a:r>
              <a:rPr sz="500" spc="10" dirty="0">
                <a:latin typeface="Calibri"/>
                <a:cs typeface="Calibri"/>
              </a:rPr>
              <a:t>’s</a:t>
            </a:r>
            <a:endParaRPr sz="500">
              <a:latin typeface="Calibri"/>
              <a:cs typeface="Calibri"/>
            </a:endParaRPr>
          </a:p>
        </p:txBody>
      </p:sp>
      <p:sp>
        <p:nvSpPr>
          <p:cNvPr id="13" name="object 13"/>
          <p:cNvSpPr txBox="1"/>
          <p:nvPr/>
        </p:nvSpPr>
        <p:spPr>
          <a:xfrm>
            <a:off x="1154905" y="2670963"/>
            <a:ext cx="2547620" cy="560705"/>
          </a:xfrm>
          <a:prstGeom prst="rect">
            <a:avLst/>
          </a:prstGeom>
        </p:spPr>
        <p:txBody>
          <a:bodyPr vert="horz" wrap="square" lIns="0" tIns="0" rIns="0" bIns="0" rtlCol="0">
            <a:spAutoFit/>
          </a:bodyPr>
          <a:lstStyle/>
          <a:p>
            <a:pPr marL="45720">
              <a:lnSpc>
                <a:spcPct val="100000"/>
              </a:lnSpc>
            </a:pPr>
            <a:r>
              <a:rPr sz="500" spc="20" dirty="0">
                <a:latin typeface="Calibri"/>
                <a:cs typeface="Calibri"/>
              </a:rPr>
              <a:t>imp</a:t>
            </a:r>
            <a:r>
              <a:rPr sz="500" spc="5" dirty="0">
                <a:latin typeface="Calibri"/>
                <a:cs typeface="Calibri"/>
              </a:rPr>
              <a:t>o</a:t>
            </a:r>
            <a:r>
              <a:rPr sz="500" spc="0" dirty="0">
                <a:latin typeface="Calibri"/>
                <a:cs typeface="Calibri"/>
              </a:rPr>
              <a:t>r</a:t>
            </a:r>
            <a:r>
              <a:rPr sz="500" spc="5" dirty="0">
                <a:latin typeface="Calibri"/>
                <a:cs typeface="Calibri"/>
              </a:rPr>
              <a:t>t</a:t>
            </a:r>
            <a:r>
              <a:rPr sz="500" spc="15" dirty="0">
                <a:latin typeface="Calibri"/>
                <a:cs typeface="Calibri"/>
              </a:rPr>
              <a:t>a</a:t>
            </a:r>
            <a:r>
              <a:rPr sz="500" spc="20" dirty="0">
                <a:latin typeface="Calibri"/>
                <a:cs typeface="Calibri"/>
              </a:rPr>
              <a:t>n</a:t>
            </a:r>
            <a:r>
              <a:rPr sz="500" spc="5" dirty="0">
                <a:latin typeface="Calibri"/>
                <a:cs typeface="Calibri"/>
              </a:rPr>
              <a:t>t</a:t>
            </a:r>
            <a:r>
              <a:rPr sz="500" spc="-5" dirty="0">
                <a:latin typeface="Calibri"/>
                <a:cs typeface="Calibri"/>
              </a:rPr>
              <a:t>.</a:t>
            </a:r>
            <a:r>
              <a:rPr sz="500" spc="10" dirty="0">
                <a:latin typeface="Calibri"/>
                <a:cs typeface="Calibri"/>
              </a:rPr>
              <a:t> </a:t>
            </a:r>
            <a:r>
              <a:rPr sz="500" spc="40" dirty="0">
                <a:latin typeface="Calibri"/>
                <a:cs typeface="Calibri"/>
              </a:rPr>
              <a:t>S</a:t>
            </a:r>
            <a:r>
              <a:rPr sz="500" spc="15" dirty="0">
                <a:latin typeface="Calibri"/>
                <a:cs typeface="Calibri"/>
              </a:rPr>
              <a:t>a</a:t>
            </a:r>
            <a:r>
              <a:rPr sz="500" spc="20" dirty="0">
                <a:latin typeface="Calibri"/>
                <a:cs typeface="Calibri"/>
              </a:rPr>
              <a:t>dl</a:t>
            </a:r>
            <a:r>
              <a:rPr sz="500" spc="5" dirty="0">
                <a:latin typeface="Calibri"/>
                <a:cs typeface="Calibri"/>
              </a:rPr>
              <a:t>y</a:t>
            </a:r>
            <a:r>
              <a:rPr sz="500" spc="-5" dirty="0">
                <a:latin typeface="Calibri"/>
                <a:cs typeface="Calibri"/>
              </a:rPr>
              <a:t>,</a:t>
            </a:r>
            <a:r>
              <a:rPr sz="500" spc="10" dirty="0">
                <a:latin typeface="Calibri"/>
                <a:cs typeface="Calibri"/>
              </a:rPr>
              <a:t> i</a:t>
            </a:r>
            <a:r>
              <a:rPr sz="500" spc="5" dirty="0">
                <a:latin typeface="Calibri"/>
                <a:cs typeface="Calibri"/>
              </a:rPr>
              <a:t>t </a:t>
            </a:r>
            <a:r>
              <a:rPr sz="500" spc="15" dirty="0">
                <a:latin typeface="Calibri"/>
                <a:cs typeface="Calibri"/>
              </a:rPr>
              <a:t>i</a:t>
            </a:r>
            <a:r>
              <a:rPr sz="500" spc="10" dirty="0">
                <a:latin typeface="Calibri"/>
                <a:cs typeface="Calibri"/>
              </a:rPr>
              <a:t>s</a:t>
            </a:r>
            <a:r>
              <a:rPr sz="500" spc="15" dirty="0">
                <a:latin typeface="Calibri"/>
                <a:cs typeface="Calibri"/>
              </a:rPr>
              <a:t> </a:t>
            </a:r>
            <a:r>
              <a:rPr sz="500" spc="20" dirty="0">
                <a:latin typeface="Calibri"/>
                <a:cs typeface="Calibri"/>
              </a:rPr>
              <a:t>n</a:t>
            </a:r>
            <a:r>
              <a:rPr sz="500" spc="5" dirty="0">
                <a:latin typeface="Calibri"/>
                <a:cs typeface="Calibri"/>
              </a:rPr>
              <a:t>o</a:t>
            </a:r>
            <a:r>
              <a:rPr sz="500" dirty="0">
                <a:latin typeface="Calibri"/>
                <a:cs typeface="Calibri"/>
              </a:rPr>
              <a:t>t</a:t>
            </a:r>
            <a:r>
              <a:rPr sz="500" spc="5" dirty="0">
                <a:latin typeface="Calibri"/>
                <a:cs typeface="Calibri"/>
              </a:rPr>
              <a:t> </a:t>
            </a:r>
            <a:r>
              <a:rPr sz="500" spc="20" dirty="0">
                <a:latin typeface="Calibri"/>
                <a:cs typeface="Calibri"/>
              </a:rPr>
              <a:t>p</a:t>
            </a:r>
            <a:r>
              <a:rPr sz="500" spc="5" dirty="0">
                <a:latin typeface="Calibri"/>
                <a:cs typeface="Calibri"/>
              </a:rPr>
              <a:t>o</a:t>
            </a:r>
            <a:r>
              <a:rPr sz="500" spc="25" dirty="0">
                <a:latin typeface="Calibri"/>
                <a:cs typeface="Calibri"/>
              </a:rPr>
              <a:t>ss</a:t>
            </a:r>
            <a:r>
              <a:rPr sz="500" spc="20" dirty="0">
                <a:latin typeface="Calibri"/>
                <a:cs typeface="Calibri"/>
              </a:rPr>
              <a:t>ibl</a:t>
            </a:r>
            <a:r>
              <a:rPr sz="500" spc="-5" dirty="0">
                <a:latin typeface="Calibri"/>
                <a:cs typeface="Calibri"/>
              </a:rPr>
              <a:t>e</a:t>
            </a:r>
            <a:r>
              <a:rPr sz="500" spc="10" dirty="0">
                <a:latin typeface="Calibri"/>
                <a:cs typeface="Calibri"/>
              </a:rPr>
              <a:t> </a:t>
            </a:r>
            <a:r>
              <a:rPr sz="500" spc="20" dirty="0">
                <a:latin typeface="Calibri"/>
                <a:cs typeface="Calibri"/>
              </a:rPr>
              <a:t>n</a:t>
            </a:r>
            <a:r>
              <a:rPr sz="500" spc="5" dirty="0">
                <a:latin typeface="Calibri"/>
                <a:cs typeface="Calibri"/>
              </a:rPr>
              <a:t>o</a:t>
            </a:r>
            <a:r>
              <a:rPr sz="500" spc="15" dirty="0">
                <a:latin typeface="Calibri"/>
                <a:cs typeface="Calibri"/>
              </a:rPr>
              <a:t>w</a:t>
            </a:r>
            <a:r>
              <a:rPr sz="500" spc="-5" dirty="0">
                <a:latin typeface="Calibri"/>
                <a:cs typeface="Calibri"/>
              </a:rPr>
              <a:t>.</a:t>
            </a:r>
            <a:endParaRPr sz="500">
              <a:latin typeface="Calibri"/>
              <a:cs typeface="Calibri"/>
            </a:endParaRPr>
          </a:p>
        </p:txBody>
      </p:sp>
      <p:graphicFrame>
        <p:nvGraphicFramePr>
          <p:cNvPr id="10" name="object 10"/>
          <p:cNvGraphicFramePr>
            <a:graphicFrameLocks noGrp="1"/>
          </p:cNvGraphicFramePr>
          <p:nvPr>
            <p:extLst>
              <p:ext uri="{D42A27DB-BD31-4B8C-83A1-F6EECF244321}">
                <p14:modId xmlns:p14="http://schemas.microsoft.com/office/powerpoint/2010/main" val="1173180628"/>
              </p:ext>
            </p:extLst>
          </p:nvPr>
        </p:nvGraphicFramePr>
        <p:xfrm>
          <a:off x="440436" y="438051"/>
          <a:ext cx="3233927" cy="2945596"/>
        </p:xfrm>
        <a:graphic>
          <a:graphicData uri="http://schemas.openxmlformats.org/drawingml/2006/table">
            <a:tbl>
              <a:tblPr firstRow="1" bandRow="1">
                <a:tableStyleId>{2D5ABB26-0587-4C30-8999-92F81FD0307C}</a:tableStyleId>
              </a:tblPr>
              <a:tblGrid>
                <a:gridCol w="729185">
                  <a:extLst>
                    <a:ext uri="{9D8B030D-6E8A-4147-A177-3AD203B41FA5}">
                      <a16:colId xmlns:a16="http://schemas.microsoft.com/office/drawing/2014/main" xmlns="" val="20000"/>
                    </a:ext>
                  </a:extLst>
                </a:gridCol>
                <a:gridCol w="2504742">
                  <a:extLst>
                    <a:ext uri="{9D8B030D-6E8A-4147-A177-3AD203B41FA5}">
                      <a16:colId xmlns:a16="http://schemas.microsoft.com/office/drawing/2014/main" xmlns="" val="20001"/>
                    </a:ext>
                  </a:extLst>
                </a:gridCol>
              </a:tblGrid>
              <a:tr h="180121">
                <a:tc>
                  <a:txBody>
                    <a:bodyPr/>
                    <a:lstStyle/>
                    <a:p>
                      <a:pPr marL="38735">
                        <a:lnSpc>
                          <a:spcPct val="100000"/>
                        </a:lnSpc>
                      </a:pPr>
                      <a:r>
                        <a:rPr sz="500" b="1" i="1" spc="5" dirty="0">
                          <a:solidFill>
                            <a:srgbClr val="FFFFFF"/>
                          </a:solidFill>
                          <a:latin typeface="Arial Narrow"/>
                          <a:cs typeface="Arial Narrow"/>
                        </a:rPr>
                        <a:t>W</a:t>
                      </a:r>
                      <a:r>
                        <a:rPr sz="500" b="1" i="1" spc="15" dirty="0">
                          <a:solidFill>
                            <a:srgbClr val="FFFFFF"/>
                          </a:solidFill>
                          <a:latin typeface="Arial Narrow"/>
                          <a:cs typeface="Arial Narrow"/>
                        </a:rPr>
                        <a:t>h</a:t>
                      </a:r>
                      <a:r>
                        <a:rPr sz="500" b="1" i="1" spc="5" dirty="0">
                          <a:solidFill>
                            <a:srgbClr val="FFFFFF"/>
                          </a:solidFill>
                          <a:latin typeface="Arial Narrow"/>
                          <a:cs typeface="Arial Narrow"/>
                        </a:rPr>
                        <a:t>a</a:t>
                      </a:r>
                      <a:r>
                        <a:rPr sz="500" b="1" i="1" dirty="0">
                          <a:solidFill>
                            <a:srgbClr val="FFFFFF"/>
                          </a:solidFill>
                          <a:latin typeface="Arial Narrow"/>
                          <a:cs typeface="Arial Narrow"/>
                        </a:rPr>
                        <a:t>t</a:t>
                      </a:r>
                      <a:r>
                        <a:rPr sz="500" b="1" i="1" spc="-5" dirty="0">
                          <a:solidFill>
                            <a:srgbClr val="FFFFFF"/>
                          </a:solidFill>
                          <a:latin typeface="Arial Narrow"/>
                          <a:cs typeface="Arial Narrow"/>
                        </a:rPr>
                        <a:t> </a:t>
                      </a:r>
                      <a:r>
                        <a:rPr sz="500" b="1" i="1" spc="5" dirty="0">
                          <a:solidFill>
                            <a:srgbClr val="FFFFFF"/>
                          </a:solidFill>
                          <a:latin typeface="Arial Narrow"/>
                          <a:cs typeface="Arial Narrow"/>
                        </a:rPr>
                        <a:t>T</a:t>
                      </a:r>
                      <a:r>
                        <a:rPr sz="500" b="1" i="1" spc="15" dirty="0">
                          <a:solidFill>
                            <a:srgbClr val="FFFFFF"/>
                          </a:solidFill>
                          <a:latin typeface="Arial Narrow"/>
                          <a:cs typeface="Arial Narrow"/>
                        </a:rPr>
                        <a:t>h</a:t>
                      </a:r>
                      <a:r>
                        <a:rPr sz="500" b="1" i="1" spc="5" dirty="0">
                          <a:solidFill>
                            <a:srgbClr val="FFFFFF"/>
                          </a:solidFill>
                          <a:latin typeface="Arial Narrow"/>
                          <a:cs typeface="Arial Narrow"/>
                        </a:rPr>
                        <a:t>e</a:t>
                      </a:r>
                      <a:r>
                        <a:rPr sz="500" b="1" i="1" dirty="0">
                          <a:solidFill>
                            <a:srgbClr val="FFFFFF"/>
                          </a:solidFill>
                          <a:latin typeface="Arial Narrow"/>
                          <a:cs typeface="Arial Narrow"/>
                        </a:rPr>
                        <a:t>y</a:t>
                      </a:r>
                      <a:r>
                        <a:rPr sz="500" b="1" i="1" spc="-5" dirty="0">
                          <a:solidFill>
                            <a:srgbClr val="FFFFFF"/>
                          </a:solidFill>
                          <a:latin typeface="Arial Narrow"/>
                          <a:cs typeface="Arial Narrow"/>
                        </a:rPr>
                        <a:t> </a:t>
                      </a:r>
                      <a:r>
                        <a:rPr sz="500" b="1" i="1" spc="5" dirty="0">
                          <a:solidFill>
                            <a:srgbClr val="FFFFFF"/>
                          </a:solidFill>
                          <a:latin typeface="Arial Narrow"/>
                          <a:cs typeface="Arial Narrow"/>
                        </a:rPr>
                        <a:t>Sa</a:t>
                      </a:r>
                      <a:r>
                        <a:rPr sz="500" b="1" i="1" dirty="0">
                          <a:solidFill>
                            <a:srgbClr val="FFFFFF"/>
                          </a:solidFill>
                          <a:latin typeface="Arial Narrow"/>
                          <a:cs typeface="Arial Narrow"/>
                        </a:rPr>
                        <a:t>y</a:t>
                      </a:r>
                      <a:endParaRPr sz="500" dirty="0">
                        <a:latin typeface="Arial Narrow"/>
                        <a:cs typeface="Arial Narrow"/>
                      </a:endParaRPr>
                    </a:p>
                  </a:txBody>
                  <a:tcPr marL="0" marR="0" marT="0" marB="0" anchor="ctr">
                    <a:lnL w="12700">
                      <a:solidFill>
                        <a:srgbClr val="FFFFFF"/>
                      </a:solidFill>
                      <a:prstDash val="solid"/>
                    </a:lnL>
                    <a:lnR w="13066">
                      <a:solidFill>
                        <a:srgbClr val="FFFFFF"/>
                      </a:solidFill>
                      <a:prstDash val="solid"/>
                    </a:lnR>
                    <a:lnT w="12700">
                      <a:solidFill>
                        <a:srgbClr val="FFFFFF"/>
                      </a:solidFill>
                      <a:prstDash val="solid"/>
                    </a:lnT>
                    <a:lnB w="38100">
                      <a:solidFill>
                        <a:srgbClr val="FFFFFF"/>
                      </a:solidFill>
                      <a:prstDash val="solid"/>
                    </a:lnB>
                    <a:solidFill>
                      <a:srgbClr val="1D4999"/>
                    </a:solidFill>
                  </a:tcPr>
                </a:tc>
                <a:tc>
                  <a:txBody>
                    <a:bodyPr/>
                    <a:lstStyle/>
                    <a:p>
                      <a:pPr marL="39370">
                        <a:lnSpc>
                          <a:spcPct val="100000"/>
                        </a:lnSpc>
                      </a:pPr>
                      <a:r>
                        <a:rPr sz="500" b="1" i="1" spc="5" dirty="0">
                          <a:solidFill>
                            <a:srgbClr val="FFFFFF"/>
                          </a:solidFill>
                          <a:latin typeface="Arial Narrow"/>
                          <a:cs typeface="Arial Narrow"/>
                        </a:rPr>
                        <a:t>W</a:t>
                      </a:r>
                      <a:r>
                        <a:rPr sz="500" b="1" i="1" spc="15" dirty="0">
                          <a:solidFill>
                            <a:srgbClr val="FFFFFF"/>
                          </a:solidFill>
                          <a:latin typeface="Arial Narrow"/>
                          <a:cs typeface="Arial Narrow"/>
                        </a:rPr>
                        <a:t>h</a:t>
                      </a:r>
                      <a:r>
                        <a:rPr sz="500" b="1" i="1" spc="5" dirty="0">
                          <a:solidFill>
                            <a:srgbClr val="FFFFFF"/>
                          </a:solidFill>
                          <a:latin typeface="Arial Narrow"/>
                          <a:cs typeface="Arial Narrow"/>
                        </a:rPr>
                        <a:t>a</a:t>
                      </a:r>
                      <a:r>
                        <a:rPr sz="500" b="1" i="1" dirty="0">
                          <a:solidFill>
                            <a:srgbClr val="FFFFFF"/>
                          </a:solidFill>
                          <a:latin typeface="Arial Narrow"/>
                          <a:cs typeface="Arial Narrow"/>
                        </a:rPr>
                        <a:t>t</a:t>
                      </a:r>
                      <a:r>
                        <a:rPr sz="500" b="1" i="1" spc="-5" dirty="0">
                          <a:solidFill>
                            <a:srgbClr val="FFFFFF"/>
                          </a:solidFill>
                          <a:latin typeface="Arial Narrow"/>
                          <a:cs typeface="Arial Narrow"/>
                        </a:rPr>
                        <a:t> </a:t>
                      </a:r>
                      <a:r>
                        <a:rPr sz="500" b="1" i="1" spc="5" dirty="0">
                          <a:solidFill>
                            <a:srgbClr val="FFFFFF"/>
                          </a:solidFill>
                          <a:latin typeface="Arial Narrow"/>
                          <a:cs typeface="Arial Narrow"/>
                        </a:rPr>
                        <a:t>Yo</a:t>
                      </a:r>
                      <a:r>
                        <a:rPr sz="500" b="1" i="1" dirty="0">
                          <a:solidFill>
                            <a:srgbClr val="FFFFFF"/>
                          </a:solidFill>
                          <a:latin typeface="Arial Narrow"/>
                          <a:cs typeface="Arial Narrow"/>
                        </a:rPr>
                        <a:t>u</a:t>
                      </a:r>
                      <a:r>
                        <a:rPr sz="500" b="1" i="1" spc="-5" dirty="0">
                          <a:solidFill>
                            <a:srgbClr val="FFFFFF"/>
                          </a:solidFill>
                          <a:latin typeface="Arial Narrow"/>
                          <a:cs typeface="Arial Narrow"/>
                        </a:rPr>
                        <a:t> </a:t>
                      </a:r>
                      <a:r>
                        <a:rPr sz="500" b="1" i="1" spc="5" dirty="0">
                          <a:solidFill>
                            <a:srgbClr val="FFFFFF"/>
                          </a:solidFill>
                          <a:latin typeface="Arial Narrow"/>
                          <a:cs typeface="Arial Narrow"/>
                        </a:rPr>
                        <a:t>Sa</a:t>
                      </a:r>
                      <a:r>
                        <a:rPr sz="500" b="1" i="1" dirty="0">
                          <a:solidFill>
                            <a:srgbClr val="FFFFFF"/>
                          </a:solidFill>
                          <a:latin typeface="Arial Narrow"/>
                          <a:cs typeface="Arial Narrow"/>
                        </a:rPr>
                        <a:t>y</a:t>
                      </a:r>
                      <a:endParaRPr sz="500" dirty="0">
                        <a:latin typeface="Arial Narrow"/>
                        <a:cs typeface="Arial Narrow"/>
                      </a:endParaRPr>
                    </a:p>
                  </a:txBody>
                  <a:tcPr marL="0" marR="0" marT="0" marB="0" anchor="ctr">
                    <a:lnL w="13066">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1D4999"/>
                    </a:solidFill>
                  </a:tcPr>
                </a:tc>
                <a:extLst>
                  <a:ext uri="{0D108BD9-81ED-4DB2-BD59-A6C34878D82A}">
                    <a16:rowId xmlns:a16="http://schemas.microsoft.com/office/drawing/2014/main" xmlns="" val="10000"/>
                  </a:ext>
                </a:extLst>
              </a:tr>
              <a:tr h="278368">
                <a:tc>
                  <a:txBody>
                    <a:bodyPr/>
                    <a:lstStyle/>
                    <a:p>
                      <a:pPr marL="38735">
                        <a:lnSpc>
                          <a:spcPct val="100000"/>
                        </a:lnSpc>
                      </a:pPr>
                      <a:endParaRPr lang="en-US" sz="200" spc="-5" dirty="0">
                        <a:latin typeface="Calibri"/>
                        <a:cs typeface="Calibri"/>
                      </a:endParaRPr>
                    </a:p>
                    <a:p>
                      <a:pPr marL="38735">
                        <a:lnSpc>
                          <a:spcPct val="100000"/>
                        </a:lnSpc>
                      </a:pPr>
                      <a:r>
                        <a:rPr sz="500" spc="-5" dirty="0">
                          <a:latin typeface="Calibri"/>
                          <a:cs typeface="Calibri"/>
                        </a:rPr>
                        <a:t>H</a:t>
                      </a:r>
                      <a:r>
                        <a:rPr sz="500" dirty="0">
                          <a:latin typeface="Calibri"/>
                          <a:cs typeface="Calibri"/>
                        </a:rPr>
                        <a:t>ow</a:t>
                      </a:r>
                      <a:r>
                        <a:rPr sz="500" spc="-10" dirty="0">
                          <a:latin typeface="Calibri"/>
                          <a:cs typeface="Calibri"/>
                        </a:rPr>
                        <a:t> </a:t>
                      </a:r>
                      <a:r>
                        <a:rPr sz="500" spc="-5" dirty="0">
                          <a:latin typeface="Calibri"/>
                          <a:cs typeface="Calibri"/>
                        </a:rPr>
                        <a:t>b</a:t>
                      </a:r>
                      <a:r>
                        <a:rPr sz="500" spc="-10" dirty="0">
                          <a:latin typeface="Calibri"/>
                          <a:cs typeface="Calibri"/>
                        </a:rPr>
                        <a:t>a</a:t>
                      </a:r>
                      <a:r>
                        <a:rPr sz="500" dirty="0">
                          <a:latin typeface="Calibri"/>
                          <a:cs typeface="Calibri"/>
                        </a:rPr>
                        <a:t>d</a:t>
                      </a:r>
                      <a:r>
                        <a:rPr sz="500" spc="-20" dirty="0">
                          <a:latin typeface="Calibri"/>
                          <a:cs typeface="Calibri"/>
                        </a:rPr>
                        <a:t> </a:t>
                      </a:r>
                      <a:r>
                        <a:rPr sz="500" dirty="0">
                          <a:latin typeface="Calibri"/>
                          <a:cs typeface="Calibri"/>
                        </a:rPr>
                        <a:t>is</a:t>
                      </a:r>
                      <a:r>
                        <a:rPr sz="500" spc="-10" dirty="0">
                          <a:latin typeface="Calibri"/>
                          <a:cs typeface="Calibri"/>
                        </a:rPr>
                        <a:t> </a:t>
                      </a:r>
                      <a:r>
                        <a:rPr sz="500" spc="5" dirty="0">
                          <a:latin typeface="Calibri"/>
                          <a:cs typeface="Calibri"/>
                        </a:rPr>
                        <a:t>t</a:t>
                      </a:r>
                      <a:r>
                        <a:rPr sz="500" dirty="0">
                          <a:latin typeface="Calibri"/>
                          <a:cs typeface="Calibri"/>
                        </a:rPr>
                        <a:t>his?</a:t>
                      </a:r>
                    </a:p>
                  </a:txBody>
                  <a:tcPr marL="0" marR="0" marT="0" marB="0">
                    <a:lnL w="12700">
                      <a:solidFill>
                        <a:srgbClr val="FFFFFF"/>
                      </a:solidFill>
                      <a:prstDash val="solid"/>
                    </a:lnL>
                    <a:lnR w="13066">
                      <a:solidFill>
                        <a:srgbClr val="FFFFFF"/>
                      </a:solidFill>
                      <a:prstDash val="solid"/>
                    </a:lnR>
                    <a:lnT w="38100">
                      <a:solidFill>
                        <a:srgbClr val="FFFFFF"/>
                      </a:solidFill>
                      <a:prstDash val="solid"/>
                    </a:lnT>
                    <a:lnB w="12700">
                      <a:solidFill>
                        <a:srgbClr val="FFFFFF"/>
                      </a:solidFill>
                      <a:prstDash val="solid"/>
                    </a:lnB>
                    <a:solidFill>
                      <a:srgbClr val="CFD5EA"/>
                    </a:solidFill>
                  </a:tcPr>
                </a:tc>
                <a:tc>
                  <a:txBody>
                    <a:bodyPr/>
                    <a:lstStyle/>
                    <a:p>
                      <a:pPr marL="39370" marR="92075">
                        <a:lnSpc>
                          <a:spcPct val="100000"/>
                        </a:lnSpc>
                      </a:pPr>
                      <a:endParaRPr lang="en-US" sz="200" dirty="0">
                        <a:latin typeface="Calibri"/>
                        <a:cs typeface="Calibri"/>
                      </a:endParaRPr>
                    </a:p>
                    <a:p>
                      <a:pPr marL="39370" marR="92075">
                        <a:lnSpc>
                          <a:spcPct val="100000"/>
                        </a:lnSpc>
                      </a:pPr>
                      <a:r>
                        <a:rPr sz="500" spc="0" dirty="0">
                          <a:latin typeface="Calibri"/>
                          <a:cs typeface="Calibri"/>
                        </a:rPr>
                        <a:t>From the information I have now, y</a:t>
                      </a:r>
                      <a:r>
                        <a:rPr lang="en-US" sz="500" spc="0" dirty="0">
                          <a:latin typeface="Calibri"/>
                          <a:cs typeface="Calibri"/>
                        </a:rPr>
                        <a:t>our loved one’s </a:t>
                      </a:r>
                      <a:r>
                        <a:rPr sz="500" spc="0" dirty="0">
                          <a:latin typeface="Calibri"/>
                          <a:cs typeface="Calibri"/>
                        </a:rPr>
                        <a:t>situation is serious enough that </a:t>
                      </a:r>
                      <a:r>
                        <a:rPr lang="en-US" sz="500" spc="0" dirty="0">
                          <a:latin typeface="Calibri"/>
                          <a:cs typeface="Calibri"/>
                        </a:rPr>
                        <a:t>your loved one </a:t>
                      </a:r>
                      <a:r>
                        <a:rPr sz="500" spc="0" dirty="0">
                          <a:latin typeface="Calibri"/>
                          <a:cs typeface="Calibri"/>
                        </a:rPr>
                        <a:t>should be in the hospital. </a:t>
                      </a:r>
                      <a:r>
                        <a:rPr sz="500" b="1" spc="0" dirty="0">
                          <a:latin typeface="Calibri"/>
                          <a:cs typeface="Calibri"/>
                        </a:rPr>
                        <a:t>We will know more over the next day</a:t>
                      </a:r>
                      <a:r>
                        <a:rPr sz="500" spc="0" dirty="0">
                          <a:latin typeface="Calibri"/>
                          <a:cs typeface="Calibri"/>
                        </a:rPr>
                        <a:t>, and we will update you.</a:t>
                      </a:r>
                    </a:p>
                  </a:txBody>
                  <a:tcPr marL="0" marR="0" marT="0" marB="0">
                    <a:lnL w="13066">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5EA"/>
                    </a:solidFill>
                  </a:tcPr>
                </a:tc>
                <a:extLst>
                  <a:ext uri="{0D108BD9-81ED-4DB2-BD59-A6C34878D82A}">
                    <a16:rowId xmlns:a16="http://schemas.microsoft.com/office/drawing/2014/main" xmlns="" val="10001"/>
                  </a:ext>
                </a:extLst>
              </a:tr>
              <a:tr h="291321">
                <a:tc>
                  <a:txBody>
                    <a:bodyPr/>
                    <a:lstStyle/>
                    <a:p>
                      <a:pPr marL="38735" marR="95885">
                        <a:lnSpc>
                          <a:spcPct val="100000"/>
                        </a:lnSpc>
                      </a:pPr>
                      <a:endParaRPr lang="en-US" sz="200" spc="5" dirty="0">
                        <a:latin typeface="Calibri"/>
                        <a:cs typeface="Calibri"/>
                      </a:endParaRPr>
                    </a:p>
                    <a:p>
                      <a:pPr marL="38735" marR="95885">
                        <a:lnSpc>
                          <a:spcPct val="100000"/>
                        </a:lnSpc>
                      </a:pPr>
                      <a:r>
                        <a:rPr sz="500" spc="5" dirty="0">
                          <a:latin typeface="Calibri"/>
                          <a:cs typeface="Calibri"/>
                        </a:rPr>
                        <a:t>I</a:t>
                      </a:r>
                      <a:r>
                        <a:rPr sz="500" dirty="0">
                          <a:latin typeface="Calibri"/>
                          <a:cs typeface="Calibri"/>
                        </a:rPr>
                        <a:t>s</a:t>
                      </a:r>
                      <a:r>
                        <a:rPr sz="500" spc="-10" dirty="0">
                          <a:latin typeface="Calibri"/>
                          <a:cs typeface="Calibri"/>
                        </a:rPr>
                        <a:t> </a:t>
                      </a:r>
                      <a:r>
                        <a:rPr sz="500" spc="-5" dirty="0">
                          <a:latin typeface="Calibri"/>
                          <a:cs typeface="Calibri"/>
                        </a:rPr>
                        <a:t>m</a:t>
                      </a:r>
                      <a:r>
                        <a:rPr sz="500" dirty="0">
                          <a:latin typeface="Calibri"/>
                          <a:cs typeface="Calibri"/>
                        </a:rPr>
                        <a:t>y</a:t>
                      </a:r>
                      <a:r>
                        <a:rPr sz="500" spc="-10" dirty="0">
                          <a:latin typeface="Calibri"/>
                          <a:cs typeface="Calibri"/>
                        </a:rPr>
                        <a:t> </a:t>
                      </a:r>
                      <a:r>
                        <a:rPr sz="500" spc="-5" dirty="0">
                          <a:latin typeface="Calibri"/>
                          <a:cs typeface="Calibri"/>
                        </a:rPr>
                        <a:t>m</a:t>
                      </a:r>
                      <a:r>
                        <a:rPr sz="500" dirty="0">
                          <a:latin typeface="Calibri"/>
                          <a:cs typeface="Calibri"/>
                        </a:rPr>
                        <a:t>o</a:t>
                      </a:r>
                      <a:r>
                        <a:rPr sz="500" spc="5" dirty="0">
                          <a:latin typeface="Calibri"/>
                          <a:cs typeface="Calibri"/>
                        </a:rPr>
                        <a:t>t</a:t>
                      </a:r>
                      <a:r>
                        <a:rPr sz="500" dirty="0">
                          <a:latin typeface="Calibri"/>
                          <a:cs typeface="Calibri"/>
                        </a:rPr>
                        <a:t>her</a:t>
                      </a:r>
                      <a:r>
                        <a:rPr sz="500" spc="-15" dirty="0">
                          <a:latin typeface="Calibri"/>
                          <a:cs typeface="Calibri"/>
                        </a:rPr>
                        <a:t> </a:t>
                      </a:r>
                      <a:r>
                        <a:rPr sz="500" spc="-5" dirty="0">
                          <a:latin typeface="Calibri"/>
                          <a:cs typeface="Calibri"/>
                        </a:rPr>
                        <a:t>g</a:t>
                      </a:r>
                      <a:r>
                        <a:rPr sz="500" dirty="0">
                          <a:latin typeface="Calibri"/>
                          <a:cs typeface="Calibri"/>
                        </a:rPr>
                        <a:t>oing</a:t>
                      </a:r>
                      <a:r>
                        <a:rPr sz="500" spc="-15" dirty="0">
                          <a:latin typeface="Calibri"/>
                          <a:cs typeface="Calibri"/>
                        </a:rPr>
                        <a:t> </a:t>
                      </a:r>
                      <a:r>
                        <a:rPr sz="500" spc="5" dirty="0">
                          <a:latin typeface="Calibri"/>
                          <a:cs typeface="Calibri"/>
                        </a:rPr>
                        <a:t>to </a:t>
                      </a:r>
                      <a:r>
                        <a:rPr sz="500" spc="-5" dirty="0">
                          <a:latin typeface="Calibri"/>
                          <a:cs typeface="Calibri"/>
                        </a:rPr>
                        <a:t>m</a:t>
                      </a:r>
                      <a:r>
                        <a:rPr sz="500" spc="-10" dirty="0">
                          <a:latin typeface="Calibri"/>
                          <a:cs typeface="Calibri"/>
                        </a:rPr>
                        <a:t>a</a:t>
                      </a:r>
                      <a:r>
                        <a:rPr sz="500" dirty="0">
                          <a:latin typeface="Calibri"/>
                          <a:cs typeface="Calibri"/>
                        </a:rPr>
                        <a:t>ke</a:t>
                      </a:r>
                      <a:r>
                        <a:rPr sz="500" spc="-15" dirty="0">
                          <a:latin typeface="Calibri"/>
                          <a:cs typeface="Calibri"/>
                        </a:rPr>
                        <a:t> </a:t>
                      </a:r>
                      <a:r>
                        <a:rPr sz="500" dirty="0">
                          <a:latin typeface="Calibri"/>
                          <a:cs typeface="Calibri"/>
                        </a:rPr>
                        <a:t>i</a:t>
                      </a:r>
                      <a:r>
                        <a:rPr sz="500" spc="5" dirty="0">
                          <a:latin typeface="Calibri"/>
                          <a:cs typeface="Calibri"/>
                        </a:rPr>
                        <a:t>t</a:t>
                      </a:r>
                      <a:r>
                        <a:rPr sz="500" dirty="0">
                          <a:latin typeface="Calibri"/>
                          <a:cs typeface="Calibri"/>
                        </a:rPr>
                        <a:t>?</a:t>
                      </a:r>
                    </a:p>
                  </a:txBody>
                  <a:tcPr marL="0" marR="0" marT="0" marB="0">
                    <a:lnL w="12700">
                      <a:solidFill>
                        <a:srgbClr val="FFFFFF"/>
                      </a:solidFill>
                      <a:prstDash val="solid"/>
                    </a:lnL>
                    <a:lnR w="13066">
                      <a:solidFill>
                        <a:srgbClr val="FFFFFF"/>
                      </a:solidFill>
                      <a:prstDash val="solid"/>
                    </a:lnR>
                    <a:lnT w="12700">
                      <a:solidFill>
                        <a:srgbClr val="FFFFFF"/>
                      </a:solidFill>
                      <a:prstDash val="solid"/>
                    </a:lnT>
                    <a:lnB w="12700">
                      <a:solidFill>
                        <a:srgbClr val="FFFFFF"/>
                      </a:solidFill>
                      <a:prstDash val="solid"/>
                    </a:lnB>
                    <a:solidFill>
                      <a:srgbClr val="E9EBF5"/>
                    </a:solidFill>
                  </a:tcPr>
                </a:tc>
                <a:tc>
                  <a:txBody>
                    <a:bodyPr/>
                    <a:lstStyle/>
                    <a:p>
                      <a:pPr marL="39370" marR="121285">
                        <a:lnSpc>
                          <a:spcPct val="100000"/>
                        </a:lnSpc>
                      </a:pPr>
                      <a:endParaRPr lang="en-US" sz="200" b="1" spc="0" dirty="0">
                        <a:latin typeface="Calibri"/>
                        <a:cs typeface="Calibri"/>
                      </a:endParaRPr>
                    </a:p>
                    <a:p>
                      <a:pPr marL="39370" marR="121285">
                        <a:lnSpc>
                          <a:spcPct val="100000"/>
                        </a:lnSpc>
                      </a:pPr>
                      <a:r>
                        <a:rPr sz="500" b="1" spc="0" dirty="0">
                          <a:latin typeface="Calibri"/>
                          <a:cs typeface="Calibri"/>
                        </a:rPr>
                        <a:t>I imagine you are scared. </a:t>
                      </a:r>
                      <a:r>
                        <a:rPr sz="500" spc="0" dirty="0">
                          <a:latin typeface="Calibri"/>
                          <a:cs typeface="Calibri"/>
                        </a:rPr>
                        <a:t>Here’s what I can say: because she is 70, and is already dealing with other </a:t>
                      </a:r>
                      <a:r>
                        <a:rPr lang="en-US" sz="500" spc="0" dirty="0">
                          <a:latin typeface="Calibri"/>
                          <a:cs typeface="Calibri"/>
                        </a:rPr>
                        <a:t>medical</a:t>
                      </a:r>
                      <a:r>
                        <a:rPr lang="en-US" sz="500" spc="0" baseline="0" dirty="0">
                          <a:latin typeface="Calibri"/>
                          <a:cs typeface="Calibri"/>
                        </a:rPr>
                        <a:t> problems</a:t>
                      </a:r>
                      <a:r>
                        <a:rPr sz="500" spc="0" dirty="0">
                          <a:latin typeface="Calibri"/>
                          <a:cs typeface="Calibri"/>
                        </a:rPr>
                        <a:t> </a:t>
                      </a:r>
                      <a:r>
                        <a:rPr sz="500" b="1" spc="0" dirty="0">
                          <a:latin typeface="Calibri"/>
                          <a:cs typeface="Calibri"/>
                        </a:rPr>
                        <a:t>it is quite possible that she will not make it out of the hospital.</a:t>
                      </a:r>
                      <a:r>
                        <a:rPr lang="en-US" sz="500" b="1" spc="0" dirty="0">
                          <a:latin typeface="Calibri"/>
                          <a:cs typeface="Calibri"/>
                        </a:rPr>
                        <a:t> </a:t>
                      </a:r>
                      <a:r>
                        <a:rPr sz="500" b="1" spc="0" dirty="0">
                          <a:latin typeface="Calibri"/>
                          <a:cs typeface="Calibri"/>
                        </a:rPr>
                        <a:t>Honestly, it is too soon to say for certain.</a:t>
                      </a:r>
                      <a:endParaRPr lang="en-US" sz="200" b="1" spc="0" dirty="0">
                        <a:latin typeface="Calibri"/>
                        <a:cs typeface="Calibri"/>
                      </a:endParaRPr>
                    </a:p>
                  </a:txBody>
                  <a:tcPr marL="0" marR="0" marT="0" marB="0">
                    <a:lnL w="13066">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BF5"/>
                    </a:solidFill>
                  </a:tcPr>
                </a:tc>
                <a:extLst>
                  <a:ext uri="{0D108BD9-81ED-4DB2-BD59-A6C34878D82A}">
                    <a16:rowId xmlns:a16="http://schemas.microsoft.com/office/drawing/2014/main" xmlns="" val="10002"/>
                  </a:ext>
                </a:extLst>
              </a:tr>
              <a:tr h="372797">
                <a:tc>
                  <a:txBody>
                    <a:bodyPr/>
                    <a:lstStyle/>
                    <a:p>
                      <a:pPr marL="38735" marR="160020">
                        <a:lnSpc>
                          <a:spcPct val="100000"/>
                        </a:lnSpc>
                      </a:pPr>
                      <a:endParaRPr lang="en-US" sz="200" spc="-5" dirty="0">
                        <a:latin typeface="Calibri"/>
                        <a:cs typeface="Calibri"/>
                      </a:endParaRPr>
                    </a:p>
                    <a:p>
                      <a:pPr marL="38735" marR="160020">
                        <a:lnSpc>
                          <a:spcPct val="100000"/>
                        </a:lnSpc>
                      </a:pPr>
                      <a:r>
                        <a:rPr sz="500" spc="-5" dirty="0">
                          <a:latin typeface="Calibri"/>
                          <a:cs typeface="Calibri"/>
                        </a:rPr>
                        <a:t>S</a:t>
                      </a:r>
                      <a:r>
                        <a:rPr sz="500" dirty="0">
                          <a:latin typeface="Calibri"/>
                          <a:cs typeface="Calibri"/>
                        </a:rPr>
                        <a:t>hou</a:t>
                      </a:r>
                      <a:r>
                        <a:rPr sz="500" spc="-5" dirty="0">
                          <a:latin typeface="Calibri"/>
                          <a:cs typeface="Calibri"/>
                        </a:rPr>
                        <a:t>ld</a:t>
                      </a:r>
                      <a:r>
                        <a:rPr sz="500" dirty="0">
                          <a:latin typeface="Calibri"/>
                          <a:cs typeface="Calibri"/>
                        </a:rPr>
                        <a:t>n’t</a:t>
                      </a:r>
                      <a:r>
                        <a:rPr sz="500" spc="-10" dirty="0">
                          <a:latin typeface="Calibri"/>
                          <a:cs typeface="Calibri"/>
                        </a:rPr>
                        <a:t> </a:t>
                      </a:r>
                      <a:r>
                        <a:rPr lang="en-US" sz="500" dirty="0">
                          <a:latin typeface="Calibri"/>
                          <a:cs typeface="Calibri"/>
                        </a:rPr>
                        <a:t>she</a:t>
                      </a:r>
                      <a:r>
                        <a:rPr sz="500" spc="-10" dirty="0">
                          <a:latin typeface="Calibri"/>
                          <a:cs typeface="Calibri"/>
                        </a:rPr>
                        <a:t> </a:t>
                      </a:r>
                      <a:r>
                        <a:rPr sz="500" spc="-5" dirty="0">
                          <a:latin typeface="Calibri"/>
                          <a:cs typeface="Calibri"/>
                        </a:rPr>
                        <a:t>b</a:t>
                      </a:r>
                      <a:r>
                        <a:rPr sz="500" dirty="0">
                          <a:latin typeface="Calibri"/>
                          <a:cs typeface="Calibri"/>
                        </a:rPr>
                        <a:t>e</a:t>
                      </a:r>
                      <a:r>
                        <a:rPr sz="500" spc="-15" dirty="0">
                          <a:latin typeface="Calibri"/>
                          <a:cs typeface="Calibri"/>
                        </a:rPr>
                        <a:t> </a:t>
                      </a:r>
                      <a:r>
                        <a:rPr sz="500" dirty="0">
                          <a:latin typeface="Calibri"/>
                          <a:cs typeface="Calibri"/>
                        </a:rPr>
                        <a:t>in</a:t>
                      </a:r>
                      <a:r>
                        <a:rPr sz="500" spc="-15" dirty="0">
                          <a:latin typeface="Calibri"/>
                          <a:cs typeface="Calibri"/>
                        </a:rPr>
                        <a:t> </a:t>
                      </a:r>
                      <a:r>
                        <a:rPr sz="500" spc="-10" dirty="0">
                          <a:latin typeface="Calibri"/>
                          <a:cs typeface="Calibri"/>
                        </a:rPr>
                        <a:t>a</a:t>
                      </a:r>
                      <a:r>
                        <a:rPr sz="500" dirty="0">
                          <a:latin typeface="Calibri"/>
                          <a:cs typeface="Calibri"/>
                        </a:rPr>
                        <a:t>n in</a:t>
                      </a:r>
                      <a:r>
                        <a:rPr sz="500" spc="5" dirty="0">
                          <a:latin typeface="Calibri"/>
                          <a:cs typeface="Calibri"/>
                        </a:rPr>
                        <a:t>t</a:t>
                      </a:r>
                      <a:r>
                        <a:rPr sz="500" dirty="0">
                          <a:latin typeface="Calibri"/>
                          <a:cs typeface="Calibri"/>
                        </a:rPr>
                        <a:t>ensive</a:t>
                      </a:r>
                      <a:r>
                        <a:rPr sz="500" spc="-15" dirty="0">
                          <a:latin typeface="Calibri"/>
                          <a:cs typeface="Calibri"/>
                        </a:rPr>
                        <a:t> </a:t>
                      </a:r>
                      <a:r>
                        <a:rPr sz="500" spc="-5" dirty="0">
                          <a:latin typeface="Calibri"/>
                          <a:cs typeface="Calibri"/>
                        </a:rPr>
                        <a:t>c</a:t>
                      </a:r>
                      <a:r>
                        <a:rPr sz="500" spc="-10" dirty="0">
                          <a:latin typeface="Calibri"/>
                          <a:cs typeface="Calibri"/>
                        </a:rPr>
                        <a:t>a</a:t>
                      </a:r>
                      <a:r>
                        <a:rPr sz="500" dirty="0">
                          <a:latin typeface="Calibri"/>
                          <a:cs typeface="Calibri"/>
                        </a:rPr>
                        <a:t>re</a:t>
                      </a:r>
                      <a:r>
                        <a:rPr sz="500" spc="-15" dirty="0">
                          <a:latin typeface="Calibri"/>
                          <a:cs typeface="Calibri"/>
                        </a:rPr>
                        <a:t> </a:t>
                      </a:r>
                      <a:r>
                        <a:rPr sz="500" dirty="0">
                          <a:latin typeface="Calibri"/>
                          <a:cs typeface="Calibri"/>
                        </a:rPr>
                        <a:t>uni</a:t>
                      </a:r>
                      <a:r>
                        <a:rPr sz="500" spc="5" dirty="0">
                          <a:latin typeface="Calibri"/>
                          <a:cs typeface="Calibri"/>
                        </a:rPr>
                        <a:t>t</a:t>
                      </a:r>
                      <a:r>
                        <a:rPr sz="500" dirty="0">
                          <a:latin typeface="Calibri"/>
                          <a:cs typeface="Calibri"/>
                        </a:rPr>
                        <a:t>?</a:t>
                      </a:r>
                    </a:p>
                  </a:txBody>
                  <a:tcPr marL="0" marR="0" marT="0" marB="0">
                    <a:lnL w="12700">
                      <a:solidFill>
                        <a:srgbClr val="FFFFFF"/>
                      </a:solidFill>
                      <a:prstDash val="solid"/>
                    </a:lnL>
                    <a:lnR w="13066">
                      <a:solidFill>
                        <a:srgbClr val="FFFFFF"/>
                      </a:solidFill>
                      <a:prstDash val="solid"/>
                    </a:lnR>
                    <a:lnT w="12700">
                      <a:solidFill>
                        <a:srgbClr val="FFFFFF"/>
                      </a:solidFill>
                      <a:prstDash val="solid"/>
                    </a:lnT>
                    <a:lnB w="12700">
                      <a:solidFill>
                        <a:srgbClr val="FFFFFF"/>
                      </a:solidFill>
                      <a:prstDash val="solid"/>
                    </a:lnB>
                    <a:solidFill>
                      <a:srgbClr val="CFD5EA"/>
                    </a:solidFill>
                  </a:tcPr>
                </a:tc>
                <a:tc>
                  <a:txBody>
                    <a:bodyPr/>
                    <a:lstStyle/>
                    <a:p>
                      <a:pPr marL="39370" marR="154940">
                        <a:lnSpc>
                          <a:spcPct val="100000"/>
                        </a:lnSpc>
                      </a:pPr>
                      <a:endParaRPr lang="en-US" sz="200" spc="0" dirty="0">
                        <a:latin typeface="Calibri"/>
                        <a:cs typeface="Calibri"/>
                      </a:endParaRPr>
                    </a:p>
                    <a:p>
                      <a:pPr marL="39370" marR="154940">
                        <a:lnSpc>
                          <a:spcPct val="100000"/>
                        </a:lnSpc>
                      </a:pPr>
                      <a:r>
                        <a:rPr lang="en-US" sz="500" spc="0" dirty="0" smtClean="0">
                          <a:latin typeface="Calibri"/>
                          <a:cs typeface="Calibri"/>
                        </a:rPr>
                        <a:t>You/your </a:t>
                      </a:r>
                      <a:r>
                        <a:rPr lang="en-US" sz="500" spc="0" dirty="0">
                          <a:latin typeface="Calibri"/>
                          <a:cs typeface="Calibri"/>
                        </a:rPr>
                        <a:t>loved one’s</a:t>
                      </a:r>
                      <a:r>
                        <a:rPr sz="500" spc="0" dirty="0">
                          <a:latin typeface="Calibri"/>
                          <a:cs typeface="Calibri"/>
                        </a:rPr>
                        <a:t> situation does not meet criteria for the ICU right now. </a:t>
                      </a:r>
                      <a:r>
                        <a:rPr lang="en-US" sz="500" spc="0" dirty="0">
                          <a:latin typeface="Calibri"/>
                          <a:cs typeface="Calibri"/>
                        </a:rPr>
                        <a:t>We are supporting her with treatments (oxygen) to relieve</a:t>
                      </a:r>
                      <a:r>
                        <a:rPr lang="en-US" sz="500" spc="0" baseline="0" dirty="0">
                          <a:latin typeface="Calibri"/>
                          <a:cs typeface="Calibri"/>
                        </a:rPr>
                        <a:t> her shortness of breath and we are closely monitoring her condition. </a:t>
                      </a:r>
                      <a:r>
                        <a:rPr lang="en-US" sz="500" b="1" spc="0" dirty="0">
                          <a:latin typeface="Calibri"/>
                          <a:cs typeface="Calibri"/>
                        </a:rPr>
                        <a:t>We will provide all the available treatment we have that will help her</a:t>
                      </a:r>
                      <a:r>
                        <a:rPr lang="en-US" sz="500" b="1" spc="0" baseline="0" dirty="0">
                          <a:latin typeface="Calibri"/>
                          <a:cs typeface="Calibri"/>
                        </a:rPr>
                        <a:t> and we’ll keep in touch with you by phone.</a:t>
                      </a:r>
                      <a:endParaRPr sz="500" spc="0" dirty="0">
                        <a:latin typeface="Calibri"/>
                        <a:cs typeface="Calibri"/>
                      </a:endParaRPr>
                    </a:p>
                  </a:txBody>
                  <a:tcPr marL="0" marR="0" marT="0" marB="0">
                    <a:lnL w="13066">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5EA"/>
                    </a:solidFill>
                  </a:tcPr>
                </a:tc>
                <a:extLst>
                  <a:ext uri="{0D108BD9-81ED-4DB2-BD59-A6C34878D82A}">
                    <a16:rowId xmlns:a16="http://schemas.microsoft.com/office/drawing/2014/main" xmlns="" val="10003"/>
                  </a:ext>
                </a:extLst>
              </a:tr>
              <a:tr h="389203">
                <a:tc>
                  <a:txBody>
                    <a:bodyPr/>
                    <a:lstStyle/>
                    <a:p>
                      <a:pPr marL="38735" marR="69215">
                        <a:lnSpc>
                          <a:spcPct val="100000"/>
                        </a:lnSpc>
                      </a:pPr>
                      <a:r>
                        <a:rPr lang="en-US" sz="200" dirty="0">
                          <a:latin typeface="Calibri"/>
                          <a:cs typeface="Calibri"/>
                        </a:rPr>
                        <a:t>.. </a:t>
                      </a:r>
                    </a:p>
                    <a:p>
                      <a:pPr marL="38735" marR="69215">
                        <a:lnSpc>
                          <a:spcPct val="100000"/>
                        </a:lnSpc>
                      </a:pPr>
                      <a:r>
                        <a:rPr lang="en-US" sz="500" dirty="0">
                          <a:latin typeface="Calibri"/>
                          <a:cs typeface="Calibri"/>
                        </a:rPr>
                        <a:t>What happens if she gets sicker?</a:t>
                      </a:r>
                      <a:endParaRPr sz="500" dirty="0">
                        <a:latin typeface="Calibri"/>
                        <a:cs typeface="Calibri"/>
                      </a:endParaRPr>
                    </a:p>
                  </a:txBody>
                  <a:tcPr marL="0" marR="0" marT="0" marB="0">
                    <a:lnL w="12700">
                      <a:solidFill>
                        <a:srgbClr val="FFFFFF"/>
                      </a:solidFill>
                      <a:prstDash val="solid"/>
                    </a:lnL>
                    <a:lnR w="13066">
                      <a:solidFill>
                        <a:srgbClr val="FFFFFF"/>
                      </a:solidFill>
                      <a:prstDash val="solid"/>
                    </a:lnR>
                    <a:lnT w="12700">
                      <a:solidFill>
                        <a:srgbClr val="FFFFFF"/>
                      </a:solidFill>
                      <a:prstDash val="solid"/>
                    </a:lnT>
                    <a:lnB w="12700">
                      <a:solidFill>
                        <a:srgbClr val="FFFFFF"/>
                      </a:solidFill>
                      <a:prstDash val="solid"/>
                    </a:lnB>
                    <a:solidFill>
                      <a:srgbClr val="E9EBF5"/>
                    </a:solidFill>
                  </a:tcPr>
                </a:tc>
                <a:tc>
                  <a:txBody>
                    <a:bodyPr/>
                    <a:lstStyle/>
                    <a:p>
                      <a:pPr marL="39370" marR="135890">
                        <a:lnSpc>
                          <a:spcPct val="100000"/>
                        </a:lnSpc>
                      </a:pPr>
                      <a:endParaRPr lang="en-US" sz="200" dirty="0">
                        <a:latin typeface="Calibri"/>
                        <a:cs typeface="Calibri"/>
                      </a:endParaRPr>
                    </a:p>
                    <a:p>
                      <a:pPr marL="39370" marR="135890">
                        <a:lnSpc>
                          <a:spcPct val="100000"/>
                        </a:lnSpc>
                      </a:pPr>
                      <a:r>
                        <a:rPr lang="en-US" sz="500" spc="0" dirty="0" smtClean="0">
                          <a:latin typeface="+mn-lt"/>
                          <a:cs typeface="Calibri"/>
                        </a:rPr>
                        <a:t>If she gets sicker, we will continue to do our best to</a:t>
                      </a:r>
                      <a:r>
                        <a:rPr lang="en-US" sz="500" spc="0" baseline="0" dirty="0" smtClean="0">
                          <a:latin typeface="+mn-lt"/>
                          <a:cs typeface="Calibri"/>
                        </a:rPr>
                        <a:t> support her with oxygen and medicines for her breathing. If she gets worse despite those best treatments, she will be evaluating for her likelihood of benefiting from treatment with a ventilator. I can see that you really care about her.  </a:t>
                      </a:r>
                      <a:endParaRPr sz="500" spc="0" dirty="0">
                        <a:highlight>
                          <a:srgbClr val="FFFF00"/>
                        </a:highlight>
                        <a:latin typeface="Calibri"/>
                        <a:cs typeface="Calibri"/>
                      </a:endParaRPr>
                    </a:p>
                  </a:txBody>
                  <a:tcPr marL="0" marR="0" marT="0" marB="0">
                    <a:lnL w="13066">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BF5"/>
                    </a:solidFill>
                  </a:tcPr>
                </a:tc>
                <a:extLst>
                  <a:ext uri="{0D108BD9-81ED-4DB2-BD59-A6C34878D82A}">
                    <a16:rowId xmlns:a16="http://schemas.microsoft.com/office/drawing/2014/main" xmlns="" val="10004"/>
                  </a:ext>
                </a:extLst>
              </a:tr>
              <a:tr h="381000">
                <a:tc>
                  <a:txBody>
                    <a:bodyPr/>
                    <a:lstStyle/>
                    <a:p>
                      <a:pPr marL="38735" marR="92075">
                        <a:lnSpc>
                          <a:spcPct val="100000"/>
                        </a:lnSpc>
                      </a:pPr>
                      <a:endParaRPr lang="en-US" sz="200" spc="-5" dirty="0">
                        <a:latin typeface="Calibri"/>
                        <a:cs typeface="Calibri"/>
                      </a:endParaRPr>
                    </a:p>
                    <a:p>
                      <a:pPr marL="38735" marR="92075">
                        <a:lnSpc>
                          <a:spcPct val="100000"/>
                        </a:lnSpc>
                      </a:pPr>
                      <a:r>
                        <a:rPr sz="500" spc="-5" dirty="0">
                          <a:latin typeface="Calibri"/>
                          <a:cs typeface="Calibri"/>
                        </a:rPr>
                        <a:t>H</a:t>
                      </a:r>
                      <a:r>
                        <a:rPr sz="500" dirty="0">
                          <a:latin typeface="Calibri"/>
                          <a:cs typeface="Calibri"/>
                        </a:rPr>
                        <a:t>ow</a:t>
                      </a:r>
                      <a:r>
                        <a:rPr sz="500" spc="-10" dirty="0">
                          <a:latin typeface="Calibri"/>
                          <a:cs typeface="Calibri"/>
                        </a:rPr>
                        <a:t> </a:t>
                      </a:r>
                      <a:r>
                        <a:rPr sz="500" spc="-5" dirty="0">
                          <a:latin typeface="Calibri"/>
                          <a:cs typeface="Calibri"/>
                        </a:rPr>
                        <a:t>c</a:t>
                      </a:r>
                      <a:r>
                        <a:rPr sz="500" spc="-10" dirty="0">
                          <a:latin typeface="Calibri"/>
                          <a:cs typeface="Calibri"/>
                        </a:rPr>
                        <a:t>a</a:t>
                      </a:r>
                      <a:r>
                        <a:rPr sz="500" dirty="0">
                          <a:latin typeface="Calibri"/>
                          <a:cs typeface="Calibri"/>
                        </a:rPr>
                        <a:t>n</a:t>
                      </a:r>
                      <a:r>
                        <a:rPr sz="500" spc="-15" dirty="0">
                          <a:latin typeface="Calibri"/>
                          <a:cs typeface="Calibri"/>
                        </a:rPr>
                        <a:t> </a:t>
                      </a:r>
                      <a:r>
                        <a:rPr sz="500" dirty="0">
                          <a:latin typeface="Calibri"/>
                          <a:cs typeface="Calibri"/>
                        </a:rPr>
                        <a:t>you</a:t>
                      </a:r>
                      <a:r>
                        <a:rPr sz="500" spc="-10" dirty="0">
                          <a:latin typeface="Calibri"/>
                          <a:cs typeface="Calibri"/>
                        </a:rPr>
                        <a:t> </a:t>
                      </a:r>
                      <a:r>
                        <a:rPr sz="500" dirty="0">
                          <a:latin typeface="Calibri"/>
                          <a:cs typeface="Calibri"/>
                        </a:rPr>
                        <a:t>just</a:t>
                      </a:r>
                      <a:r>
                        <a:rPr sz="500" spc="-10" dirty="0">
                          <a:latin typeface="Calibri"/>
                          <a:cs typeface="Calibri"/>
                        </a:rPr>
                        <a:t> </a:t>
                      </a:r>
                      <a:r>
                        <a:rPr sz="500" spc="5" dirty="0">
                          <a:latin typeface="Calibri"/>
                          <a:cs typeface="Calibri"/>
                        </a:rPr>
                        <a:t>t</a:t>
                      </a:r>
                      <a:r>
                        <a:rPr sz="500" spc="-10" dirty="0">
                          <a:latin typeface="Calibri"/>
                          <a:cs typeface="Calibri"/>
                        </a:rPr>
                        <a:t>a</a:t>
                      </a:r>
                      <a:r>
                        <a:rPr sz="500" dirty="0">
                          <a:latin typeface="Calibri"/>
                          <a:cs typeface="Calibri"/>
                        </a:rPr>
                        <a:t>ke her</a:t>
                      </a:r>
                      <a:r>
                        <a:rPr sz="500" spc="-15" dirty="0">
                          <a:latin typeface="Calibri"/>
                          <a:cs typeface="Calibri"/>
                        </a:rPr>
                        <a:t> </a:t>
                      </a:r>
                      <a:r>
                        <a:rPr sz="500" dirty="0">
                          <a:latin typeface="Calibri"/>
                          <a:cs typeface="Calibri"/>
                        </a:rPr>
                        <a:t>off</a:t>
                      </a:r>
                      <a:r>
                        <a:rPr sz="500" spc="-10" dirty="0">
                          <a:latin typeface="Calibri"/>
                          <a:cs typeface="Calibri"/>
                        </a:rPr>
                        <a:t> </a:t>
                      </a:r>
                      <a:r>
                        <a:rPr sz="500" dirty="0">
                          <a:latin typeface="Calibri"/>
                          <a:cs typeface="Calibri"/>
                        </a:rPr>
                        <a:t>a</a:t>
                      </a:r>
                      <a:r>
                        <a:rPr sz="500" spc="-20" dirty="0">
                          <a:latin typeface="Calibri"/>
                          <a:cs typeface="Calibri"/>
                        </a:rPr>
                        <a:t> </a:t>
                      </a:r>
                      <a:r>
                        <a:rPr sz="500" dirty="0">
                          <a:latin typeface="Calibri"/>
                          <a:cs typeface="Calibri"/>
                        </a:rPr>
                        <a:t>ven</a:t>
                      </a:r>
                      <a:r>
                        <a:rPr sz="500" spc="5" dirty="0">
                          <a:latin typeface="Calibri"/>
                          <a:cs typeface="Calibri"/>
                        </a:rPr>
                        <a:t>t</a:t>
                      </a:r>
                      <a:r>
                        <a:rPr sz="500" dirty="0">
                          <a:latin typeface="Calibri"/>
                          <a:cs typeface="Calibri"/>
                        </a:rPr>
                        <a:t>i</a:t>
                      </a:r>
                      <a:r>
                        <a:rPr sz="500" spc="-5" dirty="0">
                          <a:latin typeface="Calibri"/>
                          <a:cs typeface="Calibri"/>
                        </a:rPr>
                        <a:t>l</a:t>
                      </a:r>
                      <a:r>
                        <a:rPr sz="500" spc="-10" dirty="0">
                          <a:latin typeface="Calibri"/>
                          <a:cs typeface="Calibri"/>
                        </a:rPr>
                        <a:t>a</a:t>
                      </a:r>
                      <a:r>
                        <a:rPr sz="500" spc="5" dirty="0">
                          <a:latin typeface="Calibri"/>
                          <a:cs typeface="Calibri"/>
                        </a:rPr>
                        <a:t>t</a:t>
                      </a:r>
                      <a:r>
                        <a:rPr sz="500" dirty="0">
                          <a:latin typeface="Calibri"/>
                          <a:cs typeface="Calibri"/>
                        </a:rPr>
                        <a:t>or when</a:t>
                      </a:r>
                      <a:r>
                        <a:rPr sz="500" spc="-15" dirty="0">
                          <a:latin typeface="Calibri"/>
                          <a:cs typeface="Calibri"/>
                        </a:rPr>
                        <a:t> </a:t>
                      </a:r>
                      <a:r>
                        <a:rPr sz="500" dirty="0">
                          <a:latin typeface="Calibri"/>
                          <a:cs typeface="Calibri"/>
                        </a:rPr>
                        <a:t>her</a:t>
                      </a:r>
                      <a:r>
                        <a:rPr sz="500" spc="-15" dirty="0">
                          <a:latin typeface="Calibri"/>
                          <a:cs typeface="Calibri"/>
                        </a:rPr>
                        <a:t> </a:t>
                      </a:r>
                      <a:r>
                        <a:rPr sz="500" spc="-5" dirty="0">
                          <a:latin typeface="Calibri"/>
                          <a:cs typeface="Calibri"/>
                        </a:rPr>
                        <a:t>l</a:t>
                      </a:r>
                      <a:r>
                        <a:rPr sz="500" dirty="0">
                          <a:latin typeface="Calibri"/>
                          <a:cs typeface="Calibri"/>
                        </a:rPr>
                        <a:t>ife</a:t>
                      </a:r>
                      <a:r>
                        <a:rPr sz="500" spc="-15" dirty="0">
                          <a:latin typeface="Calibri"/>
                          <a:cs typeface="Calibri"/>
                        </a:rPr>
                        <a:t> </a:t>
                      </a:r>
                      <a:r>
                        <a:rPr sz="500" spc="-5" dirty="0">
                          <a:latin typeface="Calibri"/>
                          <a:cs typeface="Calibri"/>
                        </a:rPr>
                        <a:t>d</a:t>
                      </a:r>
                      <a:r>
                        <a:rPr sz="500" dirty="0">
                          <a:latin typeface="Calibri"/>
                          <a:cs typeface="Calibri"/>
                        </a:rPr>
                        <a:t>e</a:t>
                      </a:r>
                      <a:r>
                        <a:rPr sz="500" spc="-5" dirty="0">
                          <a:latin typeface="Calibri"/>
                          <a:cs typeface="Calibri"/>
                        </a:rPr>
                        <a:t>p</a:t>
                      </a:r>
                      <a:r>
                        <a:rPr sz="500" dirty="0">
                          <a:latin typeface="Calibri"/>
                          <a:cs typeface="Calibri"/>
                        </a:rPr>
                        <a:t>en</a:t>
                      </a:r>
                      <a:r>
                        <a:rPr sz="500" spc="-5" dirty="0">
                          <a:latin typeface="Calibri"/>
                          <a:cs typeface="Calibri"/>
                        </a:rPr>
                        <a:t>ds </a:t>
                      </a:r>
                      <a:r>
                        <a:rPr sz="500" dirty="0">
                          <a:latin typeface="Calibri"/>
                          <a:cs typeface="Calibri"/>
                        </a:rPr>
                        <a:t>on</a:t>
                      </a:r>
                      <a:r>
                        <a:rPr sz="500" spc="-15" dirty="0">
                          <a:latin typeface="Calibri"/>
                          <a:cs typeface="Calibri"/>
                        </a:rPr>
                        <a:t> </a:t>
                      </a:r>
                      <a:r>
                        <a:rPr sz="500" dirty="0">
                          <a:latin typeface="Calibri"/>
                          <a:cs typeface="Calibri"/>
                        </a:rPr>
                        <a:t>i</a:t>
                      </a:r>
                      <a:r>
                        <a:rPr sz="500" spc="5" dirty="0">
                          <a:latin typeface="Calibri"/>
                          <a:cs typeface="Calibri"/>
                        </a:rPr>
                        <a:t>t</a:t>
                      </a:r>
                      <a:r>
                        <a:rPr sz="500" dirty="0">
                          <a:latin typeface="Calibri"/>
                          <a:cs typeface="Calibri"/>
                        </a:rPr>
                        <a:t>?</a:t>
                      </a:r>
                    </a:p>
                  </a:txBody>
                  <a:tcPr marL="0" marR="0" marT="0" marB="0">
                    <a:lnL w="12700">
                      <a:solidFill>
                        <a:srgbClr val="FFFFFF"/>
                      </a:solidFill>
                      <a:prstDash val="solid"/>
                    </a:lnL>
                    <a:lnR w="13066">
                      <a:solidFill>
                        <a:srgbClr val="FFFFFF"/>
                      </a:solidFill>
                      <a:prstDash val="solid"/>
                    </a:lnR>
                    <a:lnT w="12700">
                      <a:solidFill>
                        <a:srgbClr val="FFFFFF"/>
                      </a:solidFill>
                      <a:prstDash val="solid"/>
                    </a:lnT>
                    <a:lnB w="31590">
                      <a:solidFill>
                        <a:srgbClr val="FFFFFF"/>
                      </a:solidFill>
                      <a:prstDash val="solid"/>
                    </a:lnB>
                    <a:solidFill>
                      <a:srgbClr val="CFD5EA"/>
                    </a:solidFill>
                  </a:tcPr>
                </a:tc>
                <a:tc>
                  <a:txBody>
                    <a:bodyPr/>
                    <a:lstStyle/>
                    <a:p>
                      <a:pPr marL="39370" marR="53340">
                        <a:lnSpc>
                          <a:spcPct val="100000"/>
                        </a:lnSpc>
                      </a:pPr>
                      <a:r>
                        <a:rPr lang="en-US" sz="500" b="0" i="0" u="none" strike="noStrike" spc="5" dirty="0" smtClean="0">
                          <a:solidFill>
                            <a:schemeClr val="tx1"/>
                          </a:solidFill>
                          <a:effectLst/>
                          <a:latin typeface="Calibri"/>
                          <a:ea typeface="+mn-ea"/>
                          <a:cs typeface="Calibri"/>
                        </a:rPr>
                        <a:t>Unfortunately</a:t>
                      </a:r>
                      <a:r>
                        <a:rPr lang="en-US" sz="500" b="0" i="0" u="none" strike="noStrike" spc="5" baseline="0" dirty="0" smtClean="0">
                          <a:solidFill>
                            <a:schemeClr val="tx1"/>
                          </a:solidFill>
                          <a:effectLst/>
                          <a:latin typeface="Calibri"/>
                          <a:ea typeface="+mn-ea"/>
                          <a:cs typeface="Calibri"/>
                        </a:rPr>
                        <a:t> </a:t>
                      </a:r>
                      <a:r>
                        <a:rPr lang="en-US" sz="500" b="0" i="0" u="none" strike="noStrike" dirty="0" smtClean="0">
                          <a:solidFill>
                            <a:schemeClr val="tx1"/>
                          </a:solidFill>
                          <a:effectLst/>
                          <a:latin typeface="+mn-lt"/>
                          <a:ea typeface="+mn-ea"/>
                          <a:cs typeface="+mn-cs"/>
                        </a:rPr>
                        <a:t>her </a:t>
                      </a:r>
                      <a:r>
                        <a:rPr lang="en-US" sz="500" b="0" i="0" u="none" strike="noStrike" dirty="0">
                          <a:solidFill>
                            <a:schemeClr val="tx1"/>
                          </a:solidFill>
                          <a:effectLst/>
                          <a:latin typeface="+mn-lt"/>
                          <a:ea typeface="+mn-ea"/>
                          <a:cs typeface="+mn-cs"/>
                        </a:rPr>
                        <a:t>condition has gotten worse, even though we are doing everything.  She is dying now and the ventilator is not helping her to improve as we had hoped. This means that we need to take her off the ventilator to make sure she has a peaceful death and does not suffer. I wish things were different.</a:t>
                      </a:r>
                      <a:endParaRPr sz="500" spc="0" dirty="0">
                        <a:latin typeface="Calibri"/>
                        <a:cs typeface="Calibri"/>
                      </a:endParaRPr>
                    </a:p>
                  </a:txBody>
                  <a:tcPr marL="0" marR="0" marT="0" marB="0">
                    <a:lnL w="13066">
                      <a:solidFill>
                        <a:srgbClr val="FFFFFF"/>
                      </a:solidFill>
                      <a:prstDash val="solid"/>
                    </a:lnL>
                    <a:lnR w="12700">
                      <a:solidFill>
                        <a:srgbClr val="FFFFFF"/>
                      </a:solidFill>
                      <a:prstDash val="solid"/>
                    </a:lnR>
                    <a:lnT w="12700">
                      <a:solidFill>
                        <a:srgbClr val="FFFFFF"/>
                      </a:solidFill>
                      <a:prstDash val="solid"/>
                    </a:lnT>
                    <a:lnB w="31590">
                      <a:solidFill>
                        <a:srgbClr val="FFFFFF"/>
                      </a:solidFill>
                      <a:prstDash val="solid"/>
                    </a:lnB>
                    <a:solidFill>
                      <a:srgbClr val="CFD5EA"/>
                    </a:solidFill>
                  </a:tcPr>
                </a:tc>
                <a:extLst>
                  <a:ext uri="{0D108BD9-81ED-4DB2-BD59-A6C34878D82A}">
                    <a16:rowId xmlns:a16="http://schemas.microsoft.com/office/drawing/2014/main" xmlns="" val="10005"/>
                  </a:ext>
                </a:extLst>
              </a:tr>
              <a:tr h="251845">
                <a:tc>
                  <a:txBody>
                    <a:bodyPr/>
                    <a:lstStyle/>
                    <a:p>
                      <a:pPr marL="41275" marR="123189">
                        <a:lnSpc>
                          <a:spcPct val="100000"/>
                        </a:lnSpc>
                      </a:pPr>
                      <a:r>
                        <a:rPr sz="500" b="1" i="1" spc="10" dirty="0">
                          <a:solidFill>
                            <a:srgbClr val="FFFFFF"/>
                          </a:solidFill>
                          <a:latin typeface="Arial Narrow"/>
                          <a:cs typeface="Arial Narrow"/>
                        </a:rPr>
                        <a:t>R</a:t>
                      </a:r>
                      <a:r>
                        <a:rPr sz="500" b="1" i="1" spc="5" dirty="0">
                          <a:solidFill>
                            <a:srgbClr val="FFFFFF"/>
                          </a:solidFill>
                          <a:latin typeface="Arial Narrow"/>
                          <a:cs typeface="Arial Narrow"/>
                        </a:rPr>
                        <a:t>e</a:t>
                      </a:r>
                      <a:r>
                        <a:rPr sz="500" b="1" i="1" spc="10" dirty="0">
                          <a:solidFill>
                            <a:srgbClr val="FFFFFF"/>
                          </a:solidFill>
                          <a:latin typeface="Arial Narrow"/>
                          <a:cs typeface="Arial Narrow"/>
                        </a:rPr>
                        <a:t>sus</a:t>
                      </a:r>
                      <a:r>
                        <a:rPr sz="500" b="1" i="1" spc="5" dirty="0">
                          <a:solidFill>
                            <a:srgbClr val="FFFFFF"/>
                          </a:solidFill>
                          <a:latin typeface="Arial Narrow"/>
                          <a:cs typeface="Arial Narrow"/>
                        </a:rPr>
                        <a:t>ci</a:t>
                      </a:r>
                      <a:r>
                        <a:rPr sz="500" b="1" i="1" spc="10" dirty="0">
                          <a:solidFill>
                            <a:srgbClr val="FFFFFF"/>
                          </a:solidFill>
                          <a:latin typeface="Arial Narrow"/>
                          <a:cs typeface="Arial Narrow"/>
                        </a:rPr>
                        <a:t>t</a:t>
                      </a:r>
                      <a:r>
                        <a:rPr sz="500" b="1" i="1" spc="5" dirty="0">
                          <a:solidFill>
                            <a:srgbClr val="FFFFFF"/>
                          </a:solidFill>
                          <a:latin typeface="Arial Narrow"/>
                          <a:cs typeface="Arial Narrow"/>
                        </a:rPr>
                        <a:t>a</a:t>
                      </a:r>
                      <a:r>
                        <a:rPr sz="500" b="1" i="1" spc="10" dirty="0">
                          <a:solidFill>
                            <a:srgbClr val="FFFFFF"/>
                          </a:solidFill>
                          <a:latin typeface="Arial Narrow"/>
                          <a:cs typeface="Arial Narrow"/>
                        </a:rPr>
                        <a:t>t</a:t>
                      </a:r>
                      <a:r>
                        <a:rPr sz="500" b="1" i="1" spc="5" dirty="0">
                          <a:solidFill>
                            <a:srgbClr val="FFFFFF"/>
                          </a:solidFill>
                          <a:latin typeface="Arial Narrow"/>
                          <a:cs typeface="Arial Narrow"/>
                        </a:rPr>
                        <a:t>io</a:t>
                      </a:r>
                      <a:r>
                        <a:rPr sz="500" b="1" i="1" dirty="0">
                          <a:solidFill>
                            <a:srgbClr val="FFFFFF"/>
                          </a:solidFill>
                          <a:latin typeface="Arial Narrow"/>
                          <a:cs typeface="Arial Narrow"/>
                        </a:rPr>
                        <a:t>n</a:t>
                      </a:r>
                      <a:r>
                        <a:rPr sz="500" b="1" i="1" spc="-5" dirty="0">
                          <a:solidFill>
                            <a:srgbClr val="FFFFFF"/>
                          </a:solidFill>
                          <a:latin typeface="Arial Narrow"/>
                          <a:cs typeface="Arial Narrow"/>
                        </a:rPr>
                        <a:t> </a:t>
                      </a:r>
                      <a:r>
                        <a:rPr sz="500" b="1" i="1" spc="5" dirty="0">
                          <a:solidFill>
                            <a:srgbClr val="FFFFFF"/>
                          </a:solidFill>
                          <a:latin typeface="Arial Narrow"/>
                          <a:cs typeface="Arial Narrow"/>
                        </a:rPr>
                        <a:t>S</a:t>
                      </a:r>
                      <a:r>
                        <a:rPr sz="500" b="1" i="1" spc="10" dirty="0">
                          <a:solidFill>
                            <a:srgbClr val="FFFFFF"/>
                          </a:solidFill>
                          <a:latin typeface="Arial Narrow"/>
                          <a:cs typeface="Arial Narrow"/>
                        </a:rPr>
                        <a:t>t</a:t>
                      </a:r>
                      <a:r>
                        <a:rPr sz="500" b="1" i="1" spc="5" dirty="0">
                          <a:solidFill>
                            <a:srgbClr val="FFFFFF"/>
                          </a:solidFill>
                          <a:latin typeface="Arial Narrow"/>
                          <a:cs typeface="Arial Narrow"/>
                        </a:rPr>
                        <a:t>a</a:t>
                      </a:r>
                      <a:r>
                        <a:rPr sz="500" b="1" i="1" spc="10" dirty="0">
                          <a:solidFill>
                            <a:srgbClr val="FFFFFF"/>
                          </a:solidFill>
                          <a:latin typeface="Arial Narrow"/>
                          <a:cs typeface="Arial Narrow"/>
                        </a:rPr>
                        <a:t>tu</a:t>
                      </a:r>
                      <a:r>
                        <a:rPr sz="500" b="1" i="1" dirty="0">
                          <a:solidFill>
                            <a:srgbClr val="FFFFFF"/>
                          </a:solidFill>
                          <a:latin typeface="Arial Narrow"/>
                          <a:cs typeface="Arial Narrow"/>
                        </a:rPr>
                        <a:t>s </a:t>
                      </a:r>
                      <a:r>
                        <a:rPr sz="500" b="1" i="1" spc="10" dirty="0">
                          <a:solidFill>
                            <a:srgbClr val="FFFFFF"/>
                          </a:solidFill>
                          <a:latin typeface="Arial Narrow"/>
                          <a:cs typeface="Arial Narrow"/>
                        </a:rPr>
                        <a:t>C</a:t>
                      </a:r>
                      <a:r>
                        <a:rPr sz="500" b="1" i="1" spc="5" dirty="0">
                          <a:solidFill>
                            <a:srgbClr val="FFFFFF"/>
                          </a:solidFill>
                          <a:latin typeface="Arial Narrow"/>
                          <a:cs typeface="Arial Narrow"/>
                        </a:rPr>
                        <a:t>O</a:t>
                      </a:r>
                      <a:r>
                        <a:rPr sz="500" b="1" i="1" spc="10" dirty="0">
                          <a:solidFill>
                            <a:srgbClr val="FFFFFF"/>
                          </a:solidFill>
                          <a:latin typeface="Arial Narrow"/>
                          <a:cs typeface="Arial Narrow"/>
                        </a:rPr>
                        <a:t>VI</a:t>
                      </a:r>
                      <a:r>
                        <a:rPr sz="500" b="1" i="1" dirty="0">
                          <a:solidFill>
                            <a:srgbClr val="FFFFFF"/>
                          </a:solidFill>
                          <a:latin typeface="Arial Narrow"/>
                          <a:cs typeface="Arial Narrow"/>
                        </a:rPr>
                        <a:t>D</a:t>
                      </a:r>
                      <a:r>
                        <a:rPr sz="500" b="1" i="1" spc="10" dirty="0">
                          <a:solidFill>
                            <a:srgbClr val="FFFFFF"/>
                          </a:solidFill>
                          <a:latin typeface="Arial Narrow"/>
                          <a:cs typeface="Arial Narrow"/>
                        </a:rPr>
                        <a:t>-19</a:t>
                      </a:r>
                      <a:endParaRPr sz="500" dirty="0">
                        <a:latin typeface="Arial Narrow"/>
                        <a:cs typeface="Arial Narrow"/>
                      </a:endParaRPr>
                    </a:p>
                  </a:txBody>
                  <a:tcPr marL="0" marR="0" marT="0" marB="0" anchor="ctr">
                    <a:lnL w="17463">
                      <a:solidFill>
                        <a:srgbClr val="FFFFFF"/>
                      </a:solidFill>
                      <a:prstDash val="solid"/>
                    </a:lnL>
                    <a:lnR w="13066">
                      <a:solidFill>
                        <a:srgbClr val="FFFFFF"/>
                      </a:solidFill>
                      <a:prstDash val="solid"/>
                    </a:lnR>
                    <a:lnT w="31590">
                      <a:solidFill>
                        <a:srgbClr val="FFFFFF"/>
                      </a:solidFill>
                      <a:prstDash val="solid"/>
                    </a:lnT>
                    <a:lnB w="38100">
                      <a:solidFill>
                        <a:srgbClr val="FFFFFF"/>
                      </a:solidFill>
                      <a:prstDash val="solid"/>
                    </a:lnB>
                    <a:solidFill>
                      <a:srgbClr val="1D4999"/>
                    </a:solidFill>
                  </a:tcPr>
                </a:tc>
                <a:tc>
                  <a:txBody>
                    <a:bodyPr/>
                    <a:lstStyle/>
                    <a:p>
                      <a:pPr marL="38735">
                        <a:lnSpc>
                          <a:spcPct val="100000"/>
                        </a:lnSpc>
                      </a:pPr>
                      <a:endParaRPr lang="en-US" sz="150" b="1" i="1" spc="10" dirty="0">
                        <a:solidFill>
                          <a:srgbClr val="FFFFFF"/>
                        </a:solidFill>
                        <a:latin typeface="Arial Narrow"/>
                        <a:cs typeface="Arial Narrow"/>
                      </a:endParaRPr>
                    </a:p>
                    <a:p>
                      <a:pPr marL="38735">
                        <a:lnSpc>
                          <a:spcPct val="100000"/>
                        </a:lnSpc>
                      </a:pPr>
                      <a:endParaRPr lang="en-US" sz="150" b="1" i="1" spc="10" dirty="0">
                        <a:solidFill>
                          <a:srgbClr val="FFFFFF"/>
                        </a:solidFill>
                        <a:latin typeface="Arial Narrow"/>
                        <a:cs typeface="Arial Narrow"/>
                      </a:endParaRPr>
                    </a:p>
                    <a:p>
                      <a:pPr marL="38735">
                        <a:lnSpc>
                          <a:spcPct val="100000"/>
                        </a:lnSpc>
                      </a:pPr>
                      <a:r>
                        <a:rPr sz="500" b="1" i="1" spc="10" dirty="0">
                          <a:solidFill>
                            <a:srgbClr val="FFFFFF"/>
                          </a:solidFill>
                          <a:latin typeface="Arial Narrow"/>
                          <a:cs typeface="Arial Narrow"/>
                        </a:rPr>
                        <a:t>Ex</a:t>
                      </a:r>
                      <a:r>
                        <a:rPr sz="500" b="1" i="1" spc="5" dirty="0">
                          <a:solidFill>
                            <a:srgbClr val="FFFFFF"/>
                          </a:solidFill>
                          <a:latin typeface="Arial Narrow"/>
                          <a:cs typeface="Arial Narrow"/>
                        </a:rPr>
                        <a:t>a</a:t>
                      </a:r>
                      <a:r>
                        <a:rPr sz="500" b="1" i="1" spc="10" dirty="0">
                          <a:solidFill>
                            <a:srgbClr val="FFFFFF"/>
                          </a:solidFill>
                          <a:latin typeface="Arial Narrow"/>
                          <a:cs typeface="Arial Narrow"/>
                        </a:rPr>
                        <a:t>m</a:t>
                      </a:r>
                      <a:r>
                        <a:rPr sz="500" b="1" i="1" spc="5" dirty="0">
                          <a:solidFill>
                            <a:srgbClr val="FFFFFF"/>
                          </a:solidFill>
                          <a:latin typeface="Arial Narrow"/>
                          <a:cs typeface="Arial Narrow"/>
                        </a:rPr>
                        <a:t>p</a:t>
                      </a:r>
                      <a:r>
                        <a:rPr sz="500" b="1" i="1" spc="10" dirty="0">
                          <a:solidFill>
                            <a:srgbClr val="FFFFFF"/>
                          </a:solidFill>
                          <a:latin typeface="Arial Narrow"/>
                          <a:cs typeface="Arial Narrow"/>
                        </a:rPr>
                        <a:t>l</a:t>
                      </a:r>
                      <a:r>
                        <a:rPr sz="500" b="1" i="1" dirty="0">
                          <a:solidFill>
                            <a:srgbClr val="FFFFFF"/>
                          </a:solidFill>
                          <a:latin typeface="Arial Narrow"/>
                          <a:cs typeface="Arial Narrow"/>
                        </a:rPr>
                        <a:t>e</a:t>
                      </a:r>
                      <a:r>
                        <a:rPr sz="500" b="1" i="1" spc="-5" dirty="0">
                          <a:solidFill>
                            <a:srgbClr val="FFFFFF"/>
                          </a:solidFill>
                          <a:latin typeface="Arial Narrow"/>
                          <a:cs typeface="Arial Narrow"/>
                        </a:rPr>
                        <a:t> </a:t>
                      </a:r>
                      <a:r>
                        <a:rPr sz="500" b="1" i="1" spc="5" dirty="0">
                          <a:solidFill>
                            <a:srgbClr val="FFFFFF"/>
                          </a:solidFill>
                          <a:latin typeface="Arial Narrow"/>
                          <a:cs typeface="Arial Narrow"/>
                        </a:rPr>
                        <a:t>La</a:t>
                      </a:r>
                      <a:r>
                        <a:rPr sz="500" b="1" i="1" spc="10" dirty="0">
                          <a:solidFill>
                            <a:srgbClr val="FFFFFF"/>
                          </a:solidFill>
                          <a:latin typeface="Arial Narrow"/>
                          <a:cs typeface="Arial Narrow"/>
                        </a:rPr>
                        <a:t>n</a:t>
                      </a:r>
                      <a:r>
                        <a:rPr sz="500" b="1" i="1" spc="5" dirty="0">
                          <a:solidFill>
                            <a:srgbClr val="FFFFFF"/>
                          </a:solidFill>
                          <a:latin typeface="Arial Narrow"/>
                          <a:cs typeface="Arial Narrow"/>
                        </a:rPr>
                        <a:t>g</a:t>
                      </a:r>
                      <a:r>
                        <a:rPr sz="500" b="1" i="1" spc="10" dirty="0">
                          <a:solidFill>
                            <a:srgbClr val="FFFFFF"/>
                          </a:solidFill>
                          <a:latin typeface="Arial Narrow"/>
                          <a:cs typeface="Arial Narrow"/>
                        </a:rPr>
                        <a:t>u</a:t>
                      </a:r>
                      <a:r>
                        <a:rPr sz="500" b="1" i="1" spc="5" dirty="0">
                          <a:solidFill>
                            <a:srgbClr val="FFFFFF"/>
                          </a:solidFill>
                          <a:latin typeface="Arial Narrow"/>
                          <a:cs typeface="Arial Narrow"/>
                        </a:rPr>
                        <a:t>ag</a:t>
                      </a:r>
                      <a:r>
                        <a:rPr sz="500" b="1" i="1" dirty="0">
                          <a:solidFill>
                            <a:srgbClr val="FFFFFF"/>
                          </a:solidFill>
                          <a:latin typeface="Arial Narrow"/>
                          <a:cs typeface="Arial Narrow"/>
                        </a:rPr>
                        <a:t>e</a:t>
                      </a:r>
                      <a:endParaRPr sz="500" dirty="0">
                        <a:latin typeface="Arial Narrow"/>
                        <a:cs typeface="Arial Narrow"/>
                      </a:endParaRPr>
                    </a:p>
                  </a:txBody>
                  <a:tcPr marL="0" marR="0" marT="0" marB="0">
                    <a:lnL w="13066">
                      <a:solidFill>
                        <a:srgbClr val="FFFFFF"/>
                      </a:solidFill>
                      <a:prstDash val="solid"/>
                    </a:lnL>
                    <a:lnR w="20639">
                      <a:solidFill>
                        <a:srgbClr val="FFFFFF"/>
                      </a:solidFill>
                      <a:prstDash val="solid"/>
                    </a:lnR>
                    <a:lnT w="31590">
                      <a:solidFill>
                        <a:srgbClr val="FFFFFF"/>
                      </a:solidFill>
                      <a:prstDash val="solid"/>
                    </a:lnT>
                    <a:lnB w="38100">
                      <a:solidFill>
                        <a:srgbClr val="FFFFFF"/>
                      </a:solidFill>
                      <a:prstDash val="solid"/>
                    </a:lnB>
                    <a:solidFill>
                      <a:srgbClr val="1D4999"/>
                    </a:solidFill>
                  </a:tcPr>
                </a:tc>
                <a:extLst>
                  <a:ext uri="{0D108BD9-81ED-4DB2-BD59-A6C34878D82A}">
                    <a16:rowId xmlns:a16="http://schemas.microsoft.com/office/drawing/2014/main" xmlns="" val="10006"/>
                  </a:ext>
                </a:extLst>
              </a:tr>
              <a:tr h="433955">
                <a:tc>
                  <a:txBody>
                    <a:bodyPr/>
                    <a:lstStyle/>
                    <a:p>
                      <a:pPr marL="43815" marR="36830">
                        <a:lnSpc>
                          <a:spcPct val="100000"/>
                        </a:lnSpc>
                      </a:pPr>
                      <a:endParaRPr lang="en-US" sz="200" dirty="0">
                        <a:latin typeface="Calibri"/>
                        <a:cs typeface="Calibri"/>
                      </a:endParaRPr>
                    </a:p>
                    <a:p>
                      <a:pPr marL="43815" marR="36830">
                        <a:lnSpc>
                          <a:spcPct val="100000"/>
                        </a:lnSpc>
                      </a:pPr>
                      <a:r>
                        <a:rPr sz="500" spc="0" dirty="0">
                          <a:latin typeface="Calibri"/>
                          <a:cs typeface="Calibri"/>
                        </a:rPr>
                        <a:t>Approach to when your clinical judgment is that a patient would not benefit from resuscitation</a:t>
                      </a:r>
                    </a:p>
                  </a:txBody>
                  <a:tcPr marL="0" marR="0" marT="0" marB="0">
                    <a:lnL w="12700">
                      <a:solidFill>
                        <a:srgbClr val="FFFFFF"/>
                      </a:solidFill>
                      <a:prstDash val="solid"/>
                    </a:lnL>
                    <a:lnR w="13066">
                      <a:solidFill>
                        <a:srgbClr val="FFFFFF"/>
                      </a:solidFill>
                      <a:prstDash val="solid"/>
                    </a:lnR>
                    <a:lnT w="38100">
                      <a:solidFill>
                        <a:srgbClr val="FFFFFF"/>
                      </a:solidFill>
                      <a:prstDash val="solid"/>
                    </a:lnT>
                    <a:lnB w="12700">
                      <a:solidFill>
                        <a:srgbClr val="FFFFFF"/>
                      </a:solidFill>
                      <a:prstDash val="solid"/>
                    </a:lnB>
                    <a:solidFill>
                      <a:srgbClr val="CFD5EA"/>
                    </a:solidFill>
                  </a:tcPr>
                </a:tc>
                <a:tc>
                  <a:txBody>
                    <a:bodyPr/>
                    <a:lstStyle/>
                    <a:p>
                      <a:pPr marL="38735" marR="55880">
                        <a:lnSpc>
                          <a:spcPct val="99600"/>
                        </a:lnSpc>
                      </a:pPr>
                      <a:endParaRPr lang="en-US" sz="200" dirty="0">
                        <a:latin typeface="Calibri"/>
                        <a:cs typeface="Calibri"/>
                      </a:endParaRPr>
                    </a:p>
                    <a:p>
                      <a:pPr marL="38735" marR="55880">
                        <a:lnSpc>
                          <a:spcPct val="99600"/>
                        </a:lnSpc>
                      </a:pPr>
                      <a:r>
                        <a:rPr sz="500" spc="0" dirty="0">
                          <a:latin typeface="Calibri"/>
                          <a:cs typeface="Calibri"/>
                        </a:rPr>
                        <a:t>Given your overall condition, </a:t>
                      </a:r>
                      <a:r>
                        <a:rPr sz="500" b="1" spc="0" dirty="0">
                          <a:latin typeface="Calibri"/>
                          <a:cs typeface="Calibri"/>
                        </a:rPr>
                        <a:t>I worry that if your heart or </a:t>
                      </a:r>
                      <a:r>
                        <a:rPr sz="500" b="1" spc="0" dirty="0" smtClean="0">
                          <a:latin typeface="Calibri"/>
                          <a:cs typeface="Calibri"/>
                        </a:rPr>
                        <a:t>lungs</a:t>
                      </a:r>
                      <a:r>
                        <a:rPr lang="en-US" sz="500" b="1" spc="0" dirty="0" smtClean="0">
                          <a:latin typeface="Calibri"/>
                          <a:cs typeface="Calibri"/>
                        </a:rPr>
                        <a:t> stopped working,</a:t>
                      </a:r>
                      <a:r>
                        <a:rPr sz="500" b="1" spc="0" dirty="0" smtClean="0">
                          <a:latin typeface="Calibri"/>
                          <a:cs typeface="Calibri"/>
                        </a:rPr>
                        <a:t> a </a:t>
                      </a:r>
                      <a:r>
                        <a:rPr sz="500" b="1" spc="0" dirty="0">
                          <a:latin typeface="Calibri"/>
                          <a:cs typeface="Calibri"/>
                        </a:rPr>
                        <a:t>breathing machine or CPR won’t be able to  help you live longer or improve your quality of life</a:t>
                      </a:r>
                      <a:r>
                        <a:rPr sz="500" spc="0" dirty="0">
                          <a:latin typeface="Calibri"/>
                          <a:cs typeface="Calibri"/>
                        </a:rPr>
                        <a:t>. My recommendation is that if we get to that point, we use medications to focus on your comfort and allow you to die peacefully.  This means we would not have you go to the ICU, be on a breathing machine, or use CPR. I imagine this may be hard to hear. </a:t>
                      </a:r>
                      <a:endParaRPr sz="500" b="1" spc="0" dirty="0">
                        <a:latin typeface="Calibri"/>
                        <a:cs typeface="Calibri"/>
                      </a:endParaRPr>
                    </a:p>
                  </a:txBody>
                  <a:tcPr marL="0" marR="0" marT="0" marB="0">
                    <a:lnL w="13066">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5EA"/>
                    </a:solidFill>
                  </a:tcPr>
                </a:tc>
                <a:extLst>
                  <a:ext uri="{0D108BD9-81ED-4DB2-BD59-A6C34878D82A}">
                    <a16:rowId xmlns:a16="http://schemas.microsoft.com/office/drawing/2014/main" xmlns="" val="10007"/>
                  </a:ext>
                </a:extLst>
              </a:tr>
              <a:tr h="152400">
                <a:tc>
                  <a:txBody>
                    <a:bodyPr/>
                    <a:lstStyle/>
                    <a:p>
                      <a:pPr marL="43815">
                        <a:lnSpc>
                          <a:spcPct val="100000"/>
                        </a:lnSpc>
                      </a:pPr>
                      <a:endParaRPr lang="en-US" sz="200" spc="5" dirty="0">
                        <a:latin typeface="Calibri"/>
                        <a:cs typeface="Calibri"/>
                      </a:endParaRPr>
                    </a:p>
                    <a:p>
                      <a:pPr marL="43815">
                        <a:lnSpc>
                          <a:spcPct val="100000"/>
                        </a:lnSpc>
                      </a:pPr>
                      <a:r>
                        <a:rPr sz="500" spc="5" dirty="0">
                          <a:latin typeface="Calibri"/>
                          <a:cs typeface="Calibri"/>
                        </a:rPr>
                        <a:t>I</a:t>
                      </a:r>
                      <a:r>
                        <a:rPr sz="500" dirty="0">
                          <a:latin typeface="Calibri"/>
                          <a:cs typeface="Calibri"/>
                        </a:rPr>
                        <a:t>f</a:t>
                      </a:r>
                      <a:r>
                        <a:rPr sz="500" spc="-10" dirty="0">
                          <a:latin typeface="Calibri"/>
                          <a:cs typeface="Calibri"/>
                        </a:rPr>
                        <a:t> </a:t>
                      </a:r>
                      <a:r>
                        <a:rPr sz="500" dirty="0">
                          <a:latin typeface="Calibri"/>
                          <a:cs typeface="Calibri"/>
                        </a:rPr>
                        <a:t>in</a:t>
                      </a:r>
                      <a:r>
                        <a:rPr sz="500" spc="-15" dirty="0">
                          <a:latin typeface="Calibri"/>
                          <a:cs typeface="Calibri"/>
                        </a:rPr>
                        <a:t> </a:t>
                      </a:r>
                      <a:r>
                        <a:rPr sz="500" spc="-10" dirty="0">
                          <a:latin typeface="Calibri"/>
                          <a:cs typeface="Calibri"/>
                        </a:rPr>
                        <a:t>a</a:t>
                      </a:r>
                      <a:r>
                        <a:rPr sz="500" spc="-5" dirty="0">
                          <a:latin typeface="Calibri"/>
                          <a:cs typeface="Calibri"/>
                        </a:rPr>
                        <a:t>g</a:t>
                      </a:r>
                      <a:r>
                        <a:rPr sz="500" dirty="0">
                          <a:latin typeface="Calibri"/>
                          <a:cs typeface="Calibri"/>
                        </a:rPr>
                        <a:t>ree</a:t>
                      </a:r>
                      <a:r>
                        <a:rPr sz="500" spc="-5" dirty="0">
                          <a:latin typeface="Calibri"/>
                          <a:cs typeface="Calibri"/>
                        </a:rPr>
                        <a:t>m</a:t>
                      </a:r>
                      <a:r>
                        <a:rPr sz="500" dirty="0">
                          <a:latin typeface="Calibri"/>
                          <a:cs typeface="Calibri"/>
                        </a:rPr>
                        <a:t>en</a:t>
                      </a:r>
                      <a:r>
                        <a:rPr sz="500" spc="5" dirty="0">
                          <a:latin typeface="Calibri"/>
                          <a:cs typeface="Calibri"/>
                        </a:rPr>
                        <a:t>t:</a:t>
                      </a:r>
                      <a:endParaRPr sz="500" dirty="0">
                        <a:latin typeface="Calibri"/>
                        <a:cs typeface="Calibri"/>
                      </a:endParaRPr>
                    </a:p>
                  </a:txBody>
                  <a:tcPr marL="0" marR="0" marT="0" marB="0">
                    <a:lnL w="12700">
                      <a:solidFill>
                        <a:srgbClr val="FFFFFF"/>
                      </a:solidFill>
                      <a:prstDash val="solid"/>
                    </a:lnL>
                    <a:lnR w="13066">
                      <a:solidFill>
                        <a:srgbClr val="FFFFFF"/>
                      </a:solidFill>
                      <a:prstDash val="solid"/>
                    </a:lnR>
                    <a:lnT w="12700">
                      <a:solidFill>
                        <a:srgbClr val="FFFFFF"/>
                      </a:solidFill>
                      <a:prstDash val="solid"/>
                    </a:lnT>
                    <a:lnB w="12700">
                      <a:solidFill>
                        <a:srgbClr val="FFFFFF"/>
                      </a:solidFill>
                      <a:prstDash val="solid"/>
                    </a:lnB>
                    <a:solidFill>
                      <a:srgbClr val="E9EBF5"/>
                    </a:solidFill>
                  </a:tcPr>
                </a:tc>
                <a:tc>
                  <a:txBody>
                    <a:bodyPr/>
                    <a:lstStyle/>
                    <a:p>
                      <a:pPr marL="38735" marR="88900">
                        <a:lnSpc>
                          <a:spcPts val="590"/>
                        </a:lnSpc>
                      </a:pPr>
                      <a:r>
                        <a:rPr lang="en-US" sz="500" spc="0" dirty="0" smtClean="0">
                          <a:latin typeface="+mn-lt"/>
                          <a:cs typeface="Calibri"/>
                        </a:rPr>
                        <a:t>These are really hard conversations.</a:t>
                      </a:r>
                      <a:r>
                        <a:rPr lang="en-US" sz="500" spc="0" baseline="0" dirty="0" smtClean="0">
                          <a:latin typeface="+mn-lt"/>
                          <a:cs typeface="Calibri"/>
                        </a:rPr>
                        <a:t> </a:t>
                      </a:r>
                      <a:r>
                        <a:rPr lang="en-US" sz="500" b="1" spc="0" baseline="0" dirty="0" smtClean="0">
                          <a:latin typeface="+mn-lt"/>
                          <a:cs typeface="Calibri"/>
                        </a:rPr>
                        <a:t>I think this plan makes the most sense for you. </a:t>
                      </a:r>
                      <a:endParaRPr sz="500" b="1" dirty="0">
                        <a:highlight>
                          <a:srgbClr val="FFFF00"/>
                        </a:highlight>
                        <a:latin typeface="Calibri"/>
                        <a:cs typeface="Calibri"/>
                      </a:endParaRPr>
                    </a:p>
                  </a:txBody>
                  <a:tcPr marL="0" marR="0" marT="0" marB="0">
                    <a:lnL w="13066">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BF5"/>
                    </a:solidFill>
                  </a:tcPr>
                </a:tc>
                <a:extLst>
                  <a:ext uri="{0D108BD9-81ED-4DB2-BD59-A6C34878D82A}">
                    <a16:rowId xmlns:a16="http://schemas.microsoft.com/office/drawing/2014/main" xmlns="" val="10008"/>
                  </a:ext>
                </a:extLst>
              </a:tr>
              <a:tr h="214586">
                <a:tc>
                  <a:txBody>
                    <a:bodyPr/>
                    <a:lstStyle/>
                    <a:p>
                      <a:pPr marL="43815">
                        <a:lnSpc>
                          <a:spcPct val="100000"/>
                        </a:lnSpc>
                      </a:pPr>
                      <a:r>
                        <a:rPr sz="500" spc="5" dirty="0">
                          <a:latin typeface="Calibri"/>
                          <a:cs typeface="Calibri"/>
                        </a:rPr>
                        <a:t>I</a:t>
                      </a:r>
                      <a:r>
                        <a:rPr sz="500" dirty="0">
                          <a:latin typeface="Calibri"/>
                          <a:cs typeface="Calibri"/>
                        </a:rPr>
                        <a:t>f</a:t>
                      </a:r>
                      <a:r>
                        <a:rPr sz="500" spc="-10" dirty="0">
                          <a:latin typeface="Calibri"/>
                          <a:cs typeface="Calibri"/>
                        </a:rPr>
                        <a:t> </a:t>
                      </a:r>
                      <a:r>
                        <a:rPr sz="500" dirty="0">
                          <a:latin typeface="Calibri"/>
                          <a:cs typeface="Calibri"/>
                        </a:rPr>
                        <a:t>not</a:t>
                      </a:r>
                      <a:r>
                        <a:rPr sz="500" spc="-10" dirty="0">
                          <a:latin typeface="Calibri"/>
                          <a:cs typeface="Calibri"/>
                        </a:rPr>
                        <a:t> </a:t>
                      </a:r>
                      <a:r>
                        <a:rPr sz="500" dirty="0">
                          <a:latin typeface="Calibri"/>
                          <a:cs typeface="Calibri"/>
                        </a:rPr>
                        <a:t>in</a:t>
                      </a:r>
                      <a:r>
                        <a:rPr sz="500" spc="-15" dirty="0">
                          <a:latin typeface="Calibri"/>
                          <a:cs typeface="Calibri"/>
                        </a:rPr>
                        <a:t> </a:t>
                      </a:r>
                      <a:r>
                        <a:rPr sz="500" spc="-10" dirty="0">
                          <a:latin typeface="Calibri"/>
                          <a:cs typeface="Calibri"/>
                        </a:rPr>
                        <a:t>a</a:t>
                      </a:r>
                      <a:r>
                        <a:rPr sz="500" spc="-5" dirty="0">
                          <a:latin typeface="Calibri"/>
                          <a:cs typeface="Calibri"/>
                        </a:rPr>
                        <a:t>g</a:t>
                      </a:r>
                      <a:r>
                        <a:rPr sz="500" dirty="0">
                          <a:latin typeface="Calibri"/>
                          <a:cs typeface="Calibri"/>
                        </a:rPr>
                        <a:t>ree</a:t>
                      </a:r>
                      <a:r>
                        <a:rPr sz="500" spc="-5" dirty="0">
                          <a:latin typeface="Calibri"/>
                          <a:cs typeface="Calibri"/>
                        </a:rPr>
                        <a:t>m</a:t>
                      </a:r>
                      <a:r>
                        <a:rPr sz="500" dirty="0">
                          <a:latin typeface="Calibri"/>
                          <a:cs typeface="Calibri"/>
                        </a:rPr>
                        <a:t>en</a:t>
                      </a:r>
                      <a:r>
                        <a:rPr sz="500" spc="5" dirty="0">
                          <a:latin typeface="Calibri"/>
                          <a:cs typeface="Calibri"/>
                        </a:rPr>
                        <a:t>t:</a:t>
                      </a:r>
                      <a:endParaRPr sz="500" dirty="0">
                        <a:latin typeface="Calibri"/>
                        <a:cs typeface="Calibri"/>
                      </a:endParaRPr>
                    </a:p>
                  </a:txBody>
                  <a:tcPr marL="0" marR="0" marT="0" marB="0" anchor="ctr">
                    <a:lnL w="12700">
                      <a:solidFill>
                        <a:srgbClr val="FFFFFF"/>
                      </a:solidFill>
                      <a:prstDash val="solid"/>
                    </a:lnL>
                    <a:lnR w="13066">
                      <a:solidFill>
                        <a:srgbClr val="FFFFFF"/>
                      </a:solidFill>
                      <a:prstDash val="solid"/>
                    </a:lnR>
                    <a:lnT w="12700">
                      <a:solidFill>
                        <a:srgbClr val="FFFFFF"/>
                      </a:solidFill>
                      <a:prstDash val="solid"/>
                    </a:lnT>
                    <a:lnB w="12700">
                      <a:solidFill>
                        <a:srgbClr val="FFFFFF"/>
                      </a:solidFill>
                      <a:prstDash val="solid"/>
                    </a:lnB>
                    <a:solidFill>
                      <a:srgbClr val="CFD5EA"/>
                    </a:solidFill>
                  </a:tcPr>
                </a:tc>
                <a:tc>
                  <a:txBody>
                    <a:bodyPr/>
                    <a:lstStyle/>
                    <a:p>
                      <a:pPr marL="38735" marR="130175">
                        <a:lnSpc>
                          <a:spcPts val="590"/>
                        </a:lnSpc>
                      </a:pPr>
                      <a:r>
                        <a:rPr lang="en-US" sz="500" spc="0" dirty="0" smtClean="0">
                          <a:latin typeface="+mn-lt"/>
                          <a:cs typeface="Calibri"/>
                        </a:rPr>
                        <a:t>These are really hard conversations.</a:t>
                      </a:r>
                      <a:r>
                        <a:rPr lang="en-US" sz="500" spc="0" baseline="0" dirty="0" smtClean="0">
                          <a:latin typeface="+mn-lt"/>
                          <a:cs typeface="Calibri"/>
                        </a:rPr>
                        <a:t> </a:t>
                      </a:r>
                      <a:r>
                        <a:rPr lang="en-US" sz="500" b="1" spc="0" baseline="0" dirty="0" smtClean="0">
                          <a:latin typeface="+mn-lt"/>
                          <a:cs typeface="Calibri"/>
                        </a:rPr>
                        <a:t>We may need to talk about this again. </a:t>
                      </a:r>
                      <a:endParaRPr sz="500" b="1" dirty="0">
                        <a:highlight>
                          <a:srgbClr val="FFFF00"/>
                        </a:highlight>
                        <a:latin typeface="Calibri"/>
                        <a:cs typeface="Calibri"/>
                      </a:endParaRPr>
                    </a:p>
                  </a:txBody>
                  <a:tcPr marL="0" marR="0" marT="0" marB="0" anchor="ctr">
                    <a:lnL w="13066">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5EA"/>
                    </a:solidFill>
                  </a:tcPr>
                </a:tc>
                <a:extLst>
                  <a:ext uri="{0D108BD9-81ED-4DB2-BD59-A6C34878D82A}">
                    <a16:rowId xmlns:a16="http://schemas.microsoft.com/office/drawing/2014/main" xmlns="" val="10009"/>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563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231</TotalTime>
  <Words>901</Words>
  <Application>Microsoft Macintosh PowerPoint</Application>
  <PresentationFormat>Custom</PresentationFormat>
  <Paragraphs>115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 Narrow</vt:lpstr>
      <vt:lpstr>Calibri</vt:lpstr>
      <vt:lpstr>Symbol</vt:lpstr>
      <vt:lpstr>Times New Roman</vt:lpstr>
      <vt:lpstr>Office Theme</vt:lpstr>
      <vt:lpstr>PowerPoint Presentation</vt:lpstr>
      <vt:lpstr>PowerPoint Presentation</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Vaughan, Brandi</dc:creator>
  <cp:lastModifiedBy>Brynnbowman</cp:lastModifiedBy>
  <cp:revision>25</cp:revision>
  <dcterms:created xsi:type="dcterms:W3CDTF">2020-03-31T09:18:02Z</dcterms:created>
  <dcterms:modified xsi:type="dcterms:W3CDTF">2020-05-01T12:04:58Z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2020-03-27T00:00:00Z</vt:filetime>
  </property>
  <property fmtid="{D5CDD505-2E9C-101B-9397-08002B2CF9AE}" pid="3" name="LastSaved">
    <vt:filetime>2020-03-31T00:00:00Z</vt:filetime>
  </property>
</Properties>
</file>